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188"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73CA2-8950-4543-B8D1-ACF20490C62A}" type="datetimeFigureOut">
              <a:rPr lang="en-US" smtClean="0"/>
              <a:pPr/>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A0B86-F867-4935-BBE7-A5AAABB4A1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4F7B8-6C81-4774-97D6-8DED8E7D79EB}" type="slidenum">
              <a:rPr lang="en-US"/>
              <a:pPr/>
              <a:t>10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de-CH"/>
              <a:t>Add green to show where the areas are blue and green</a:t>
            </a:r>
          </a:p>
          <a:p>
            <a:r>
              <a:rPr lang="de-CH"/>
              <a:t>- see if there could be a separate wet and dry example....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5F634939-93BC-445C-B35C-C6E67CDAFFEF}" type="slidenum">
              <a:rPr lang="nl-NL" sz="1200">
                <a:solidFill>
                  <a:srgbClr val="000000"/>
                </a:solidFill>
              </a:rPr>
              <a:pPr defTabSz="912813"/>
              <a:t>22</a:t>
            </a:fld>
            <a:endParaRPr lang="nl-NL" sz="1200">
              <a:solidFill>
                <a:srgbClr val="000000"/>
              </a:solidFill>
            </a:endParaRPr>
          </a:p>
        </p:txBody>
      </p:sp>
      <p:sp>
        <p:nvSpPr>
          <p:cNvPr id="189443" name="Rectangle 2"/>
          <p:cNvSpPr>
            <a:spLocks noChangeArrowheads="1" noTextEdit="1"/>
          </p:cNvSpPr>
          <p:nvPr>
            <p:ph type="sldImg"/>
          </p:nvPr>
        </p:nvSpPr>
        <p:spPr>
          <a:ln/>
        </p:spPr>
      </p:sp>
      <p:sp>
        <p:nvSpPr>
          <p:cNvPr id="189444"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F1A7350B-CEB8-4551-A74F-6F6A0FCE7ECA}" type="slidenum">
              <a:rPr lang="nl-NL" sz="1200">
                <a:solidFill>
                  <a:srgbClr val="000000"/>
                </a:solidFill>
              </a:rPr>
              <a:pPr defTabSz="912813"/>
              <a:t>23</a:t>
            </a:fld>
            <a:endParaRPr lang="nl-NL" sz="1200">
              <a:solidFill>
                <a:srgbClr val="000000"/>
              </a:solidFill>
            </a:endParaRPr>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A56E6187-4025-45BD-9EC2-0B77307173A5}" type="slidenum">
              <a:rPr lang="nl-NL" sz="1200">
                <a:solidFill>
                  <a:srgbClr val="000000"/>
                </a:solidFill>
              </a:rPr>
              <a:pPr defTabSz="912813"/>
              <a:t>24</a:t>
            </a:fld>
            <a:endParaRPr lang="nl-NL" sz="1200">
              <a:solidFill>
                <a:srgbClr val="000000"/>
              </a:solidFill>
            </a:endParaRPr>
          </a:p>
        </p:txBody>
      </p:sp>
      <p:sp>
        <p:nvSpPr>
          <p:cNvPr id="195587" name="Rectangle 2"/>
          <p:cNvSpPr>
            <a:spLocks noChangeArrowheads="1" noTextEdit="1"/>
          </p:cNvSpPr>
          <p:nvPr>
            <p:ph type="sldImg"/>
          </p:nvPr>
        </p:nvSpPr>
        <p:spPr>
          <a:ln/>
        </p:spPr>
      </p:sp>
      <p:sp>
        <p:nvSpPr>
          <p:cNvPr id="195588"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FE622EDE-7DCE-474E-96A6-426904EF2A0F}" type="slidenum">
              <a:rPr lang="nl-NL" sz="1200"/>
              <a:pPr defTabSz="912813"/>
              <a:t>25</a:t>
            </a:fld>
            <a:endParaRPr lang="nl-NL" sz="1200"/>
          </a:p>
        </p:txBody>
      </p:sp>
      <p:sp>
        <p:nvSpPr>
          <p:cNvPr id="463875" name="Rectangle 2"/>
          <p:cNvSpPr>
            <a:spLocks noChangeArrowheads="1" noTextEdit="1"/>
          </p:cNvSpPr>
          <p:nvPr>
            <p:ph type="sldImg"/>
          </p:nvPr>
        </p:nvSpPr>
        <p:spPr>
          <a:ln/>
        </p:spPr>
      </p:sp>
      <p:sp>
        <p:nvSpPr>
          <p:cNvPr id="463876"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D23942FF-4778-49D1-96AC-11C12014CEBB}" type="slidenum">
              <a:rPr lang="nl-NL" sz="1200">
                <a:solidFill>
                  <a:srgbClr val="000000"/>
                </a:solidFill>
              </a:rPr>
              <a:pPr defTabSz="912813"/>
              <a:t>26</a:t>
            </a:fld>
            <a:endParaRPr lang="nl-NL" sz="1200">
              <a:solidFill>
                <a:srgbClr val="000000"/>
              </a:solidFill>
            </a:endParaRPr>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p:txBody>
          <a:bodyPr/>
          <a:lstStyle/>
          <a:p>
            <a:r>
              <a:rPr lang="en-US" smtClean="0"/>
              <a:t>The water footprint of a product (a commodity, good or service) is the total volume of freshwater used to produce the product, summed over the various steps of the production chain. The water footprint of a product refers not only to the total volume of water used; it also refers to where and when the water is used.</a:t>
            </a:r>
          </a:p>
          <a:p>
            <a:endParaRPr lang="en-US" smtClean="0"/>
          </a:p>
          <a:p>
            <a:r>
              <a:rPr lang="en-US" smtClean="0"/>
              <a:t>Source:</a:t>
            </a:r>
          </a:p>
          <a:p>
            <a:r>
              <a:rPr lang="en-US" smtClean="0"/>
              <a:t>Hoekstra, A.Y., Chapagain, A.K., Aldaya, M.M. and Mekonnen, M.M. (2011) The water footprint assessment manual: Setting the global standard, Earthscan, London, UK.</a:t>
            </a:r>
          </a:p>
          <a:p>
            <a:r>
              <a:rPr lang="en-US" smtClean="0"/>
              <a:t>See page 195.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A551DEF-15B5-4ED9-B432-E2F2D06C453E}" type="slidenum">
              <a:rPr lang="nl-NL" sz="1200">
                <a:solidFill>
                  <a:srgbClr val="000000"/>
                </a:solidFill>
              </a:rPr>
              <a:pPr defTabSz="912813"/>
              <a:t>27</a:t>
            </a:fld>
            <a:endParaRPr lang="nl-NL" sz="1200">
              <a:solidFill>
                <a:srgbClr val="000000"/>
              </a:solidFill>
            </a:endParaRPr>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r>
              <a:rPr lang="en-US" sz="1000" b="1" smtClean="0"/>
              <a:t>Green water footprint </a:t>
            </a:r>
            <a:r>
              <a:rPr lang="en-US" sz="1000" smtClean="0"/>
              <a:t>– Volume of rainwater consumed during the production process. This is particularly relevant for agricultural and forestry products (products based on crops or wood), where it refers to the total rainwater evapotranspiration (from fields and plantations) plus the water incorporated into the harvested crop or wood.</a:t>
            </a:r>
          </a:p>
          <a:p>
            <a:endParaRPr lang="en-US" sz="1000" b="1" smtClean="0"/>
          </a:p>
          <a:p>
            <a:r>
              <a:rPr lang="en-US" sz="1000" b="1" smtClean="0"/>
              <a:t>Blue water footprint </a:t>
            </a:r>
            <a:r>
              <a:rPr lang="en-US" sz="1000" smtClean="0"/>
              <a:t>– Volume of surface and groundwater consumed as a result of the production of a good or service. Consumption refers to the volume of freshwater used and then evaporated or incorporated into a product. It also includes water abstracted from surface or groundwater in a catchment and returned to another catchment or the sea. It is the amount of water abstracted from groundwater or surface water that does not return to the catchment from which it was withdrawn.</a:t>
            </a:r>
          </a:p>
          <a:p>
            <a:endParaRPr lang="en-US" sz="1000" smtClean="0"/>
          </a:p>
          <a:p>
            <a:r>
              <a:rPr lang="en-US" sz="1000" b="1" smtClean="0"/>
              <a:t>Grey water footprint </a:t>
            </a:r>
            <a:r>
              <a:rPr lang="en-US" sz="1000" smtClean="0"/>
              <a:t>– The grey water footprint of a product is an indicator of freshwater pollution that can be associated with the production of a product over its full supply chain. It is defined as the volume of freshwater that is required to assimilate the load of pollutants based on natural background concentrations and existing ambient water quality standards. It is calculated as the volume of water that is required to dilute pollutants to such an extent that the quality of the water remains above agreed water quality standards.</a:t>
            </a:r>
          </a:p>
          <a:p>
            <a:endParaRPr lang="en-US" sz="1000" smtClean="0"/>
          </a:p>
          <a:p>
            <a:r>
              <a:rPr lang="en-US" sz="1000" smtClean="0"/>
              <a:t>Source:</a:t>
            </a:r>
          </a:p>
          <a:p>
            <a:r>
              <a:rPr lang="en-US" sz="1000" smtClean="0"/>
              <a:t>Hoekstra, A.Y., Chapagain, A.K., Aldaya, M.M. and Mekonnen, M.M. (2011) The water footprint assessment manual: Setting the global standard, Earthscan, London, UK.</a:t>
            </a:r>
          </a:p>
          <a:p>
            <a:r>
              <a:rPr lang="en-US" sz="1000" smtClean="0"/>
              <a:t>See page 187, 189, 190.</a:t>
            </a:r>
            <a:endParaRPr lang="nl-NL"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1FB77015-5157-41B5-89BB-224D730DC5A9}" type="slidenum">
              <a:rPr lang="nl-NL" sz="1200"/>
              <a:pPr defTabSz="912813"/>
              <a:t>28</a:t>
            </a:fld>
            <a:endParaRPr lang="nl-NL" sz="1200"/>
          </a:p>
        </p:txBody>
      </p:sp>
      <p:sp>
        <p:nvSpPr>
          <p:cNvPr id="201731" name="Rectangle 2"/>
          <p:cNvSpPr>
            <a:spLocks noChangeArrowheads="1" noTextEdit="1"/>
          </p:cNvSpPr>
          <p:nvPr>
            <p:ph type="sldImg"/>
          </p:nvPr>
        </p:nvSpPr>
        <p:spPr>
          <a:solidFill>
            <a:srgbClr val="FFFFFF"/>
          </a:solidFill>
          <a:ln/>
        </p:spPr>
      </p:sp>
      <p:sp>
        <p:nvSpPr>
          <p:cNvPr id="201732" name="Rectangle 3"/>
          <p:cNvSpPr>
            <a:spLocks noChangeArrowheads="1"/>
          </p:cNvSpPr>
          <p:nvPr>
            <p:ph type="body" idx="1"/>
          </p:nvPr>
        </p:nvSpPr>
        <p:spPr>
          <a:solidFill>
            <a:srgbClr val="FFFFFF"/>
          </a:solidFill>
          <a:ln>
            <a:solidFill>
              <a:srgbClr val="000000"/>
            </a:solidFill>
          </a:ln>
        </p:spPr>
        <p:txBody>
          <a:bodyPr/>
          <a:lstStyle/>
          <a:p>
            <a:pPr>
              <a:lnSpc>
                <a:spcPct val="90000"/>
              </a:lnSpc>
            </a:pPr>
            <a:r>
              <a:rPr lang="en-US" sz="900" b="1" smtClean="0"/>
              <a:t>Water footprint </a:t>
            </a:r>
            <a:r>
              <a:rPr lang="en-US" sz="900" smtClean="0"/>
              <a:t>– The water footprint is an indicator of freshwater use that looks at both </a:t>
            </a:r>
            <a:r>
              <a:rPr lang="en-US" sz="900" b="1" smtClean="0"/>
              <a:t>direct</a:t>
            </a:r>
            <a:r>
              <a:rPr lang="en-US" sz="900" smtClean="0"/>
              <a:t> and </a:t>
            </a:r>
            <a:r>
              <a:rPr lang="en-US" sz="900" b="1" smtClean="0"/>
              <a:t>indirect</a:t>
            </a:r>
            <a:r>
              <a:rPr lang="en-US" sz="900" smtClean="0"/>
              <a:t> water use of a consumer or producer. </a:t>
            </a:r>
          </a:p>
          <a:p>
            <a:pPr>
              <a:lnSpc>
                <a:spcPct val="90000"/>
              </a:lnSpc>
            </a:pPr>
            <a:endParaRPr lang="en-US" sz="900" smtClean="0"/>
          </a:p>
          <a:p>
            <a:pPr>
              <a:lnSpc>
                <a:spcPct val="90000"/>
              </a:lnSpc>
            </a:pPr>
            <a:r>
              <a:rPr lang="en-US" sz="900" b="1" smtClean="0"/>
              <a:t>Green water footprint </a:t>
            </a:r>
            <a:r>
              <a:rPr lang="en-US" sz="900" smtClean="0"/>
              <a:t>– Volume of rainwater consumed during the production process. This is particularly relevant for agricultural and forestry products (products based on crops or wood), where it refers to the total rainwater evapotranspiration (from fields and plantations) plus the water incorporated into the harvested crop or wood.</a:t>
            </a:r>
          </a:p>
          <a:p>
            <a:pPr>
              <a:lnSpc>
                <a:spcPct val="90000"/>
              </a:lnSpc>
            </a:pPr>
            <a:endParaRPr lang="en-US" sz="900" b="1" smtClean="0"/>
          </a:p>
          <a:p>
            <a:pPr>
              <a:lnSpc>
                <a:spcPct val="90000"/>
              </a:lnSpc>
            </a:pPr>
            <a:r>
              <a:rPr lang="en-US" sz="900" b="1" smtClean="0"/>
              <a:t>Blue water footprint </a:t>
            </a:r>
            <a:r>
              <a:rPr lang="en-US" sz="900" smtClean="0"/>
              <a:t>– Volume of surface and groundwater consumed as a result of the production of a good or service. Consumption refers to the volume of freshwater used and then evaporated or incorporated into a product. It also includes water abstracted from surface or groundwater in a catchment and returned to another catchment or the sea. It is the amount of water abstracted from groundwater or surface water that does not return to the catchment from which it was withdrawn.</a:t>
            </a:r>
          </a:p>
          <a:p>
            <a:pPr>
              <a:lnSpc>
                <a:spcPct val="90000"/>
              </a:lnSpc>
            </a:pPr>
            <a:endParaRPr lang="en-US" sz="900" smtClean="0"/>
          </a:p>
          <a:p>
            <a:pPr>
              <a:lnSpc>
                <a:spcPct val="90000"/>
              </a:lnSpc>
            </a:pPr>
            <a:r>
              <a:rPr lang="en-US" sz="900" b="1" smtClean="0"/>
              <a:t>Grey water footprint </a:t>
            </a:r>
            <a:r>
              <a:rPr lang="en-US" sz="900" smtClean="0"/>
              <a:t>– The grey water footprint of a product is an indicator of freshwater pollution that can be associated with the production of a product over its full supply chain. It is defined as the volume of freshwater that is required to assimilate the load of pollutants based on natural background concentrations and existing ambient water quality standards. It is calculated as the volume of water that is required to dilute pollutants to such an extent that the quality of the water remains above agreed water quality standards.</a:t>
            </a:r>
          </a:p>
          <a:p>
            <a:pPr>
              <a:lnSpc>
                <a:spcPct val="90000"/>
              </a:lnSpc>
            </a:pPr>
            <a:endParaRPr lang="en-US" sz="900" smtClean="0"/>
          </a:p>
          <a:p>
            <a:pPr>
              <a:lnSpc>
                <a:spcPct val="90000"/>
              </a:lnSpc>
            </a:pPr>
            <a:r>
              <a:rPr lang="en-US" sz="900" smtClean="0"/>
              <a:t>As an indicator of ‘water use’, the water footprint differs from the classical measure of ‘water withdrawal’ in three respects:</a:t>
            </a:r>
          </a:p>
          <a:p>
            <a:pPr>
              <a:lnSpc>
                <a:spcPct val="90000"/>
              </a:lnSpc>
            </a:pPr>
            <a:r>
              <a:rPr lang="en-US" sz="900" smtClean="0"/>
              <a:t>1. It does not include blue water use, in so far as this water is returned to where it came from.</a:t>
            </a:r>
          </a:p>
          <a:p>
            <a:pPr>
              <a:lnSpc>
                <a:spcPct val="90000"/>
              </a:lnSpc>
            </a:pPr>
            <a:r>
              <a:rPr lang="en-US" sz="900" smtClean="0"/>
              <a:t>2. It is not restricted to blue water use, but also includes green and grey water.</a:t>
            </a:r>
          </a:p>
          <a:p>
            <a:pPr>
              <a:lnSpc>
                <a:spcPct val="90000"/>
              </a:lnSpc>
            </a:pPr>
            <a:r>
              <a:rPr lang="en-US" sz="900" smtClean="0"/>
              <a:t>3. It is not restricted to direct water use, but also includes indirect water use.</a:t>
            </a:r>
          </a:p>
          <a:p>
            <a:pPr>
              <a:lnSpc>
                <a:spcPct val="90000"/>
              </a:lnSpc>
            </a:pPr>
            <a:endParaRPr lang="en-US" sz="900" smtClean="0"/>
          </a:p>
          <a:p>
            <a:pPr>
              <a:lnSpc>
                <a:spcPct val="90000"/>
              </a:lnSpc>
            </a:pPr>
            <a:r>
              <a:rPr lang="en-US" sz="900" smtClean="0"/>
              <a:t>Source:</a:t>
            </a:r>
          </a:p>
          <a:p>
            <a:pPr>
              <a:lnSpc>
                <a:spcPct val="90000"/>
              </a:lnSpc>
            </a:pPr>
            <a:r>
              <a:rPr lang="en-US" sz="900" smtClean="0"/>
              <a:t>Hoekstra, A.Y., Chapagain, A.K., Aldaya, M.M. and Mekonnen, M.M. (2011) The water footprint assessment manual: Setting the global standard, Earthscan, London, UK.</a:t>
            </a:r>
          </a:p>
          <a:p>
            <a:pPr>
              <a:lnSpc>
                <a:spcPct val="90000"/>
              </a:lnSpc>
            </a:pPr>
            <a:r>
              <a:rPr lang="en-US" sz="900" smtClean="0"/>
              <a:t>See page 3.</a:t>
            </a:r>
            <a:endParaRPr lang="nl-NL"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FF841073-5FDE-4D0F-BF4F-6F2034C7AD3A}" type="slidenum">
              <a:rPr lang="nl-NL" sz="1200"/>
              <a:pPr defTabSz="912813"/>
              <a:t>29</a:t>
            </a:fld>
            <a:endParaRPr lang="nl-NL" sz="1200"/>
          </a:p>
        </p:txBody>
      </p:sp>
      <p:sp>
        <p:nvSpPr>
          <p:cNvPr id="225283" name="Rectangle 2"/>
          <p:cNvSpPr>
            <a:spLocks noChangeArrowheads="1" noTextEdit="1"/>
          </p:cNvSpPr>
          <p:nvPr>
            <p:ph type="sldImg"/>
          </p:nvPr>
        </p:nvSpPr>
        <p:spPr>
          <a:solidFill>
            <a:srgbClr val="FFFFFF"/>
          </a:solidFill>
          <a:ln/>
        </p:spPr>
      </p:sp>
      <p:sp>
        <p:nvSpPr>
          <p:cNvPr id="225284" name="Rectangle 3"/>
          <p:cNvSpPr>
            <a:spLocks noChangeArrowheads="1"/>
          </p:cNvSpPr>
          <p:nvPr>
            <p:ph type="body" idx="1"/>
          </p:nvPr>
        </p:nvSpPr>
        <p:spPr>
          <a:solidFill>
            <a:srgbClr val="FFFFFF"/>
          </a:solidFill>
          <a:ln>
            <a:solidFill>
              <a:srgbClr val="000000"/>
            </a:solidFill>
          </a:ln>
        </p:spPr>
        <p:txBody>
          <a:bodyPr/>
          <a:lstStyle/>
          <a:p>
            <a:r>
              <a:rPr lang="en-US" smtClean="0"/>
              <a:t>Green water use refers to the volume of rainwater that evaporates from a crop field during the growing period. Blue water use refers to the volume of irrigation water (withdrawn from surface or ground water) that evaporates from a crop field during the growing period. The distinction between green and blue water has been introduced by Malin Falkenmark, Swedish hydrologist.</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FF953E40-5B64-44FA-AF31-FD899405AE90}" type="slidenum">
              <a:rPr lang="nl-NL" sz="1200"/>
              <a:pPr defTabSz="912813"/>
              <a:t>30</a:t>
            </a:fld>
            <a:endParaRPr lang="nl-NL" sz="1200"/>
          </a:p>
        </p:txBody>
      </p:sp>
      <p:sp>
        <p:nvSpPr>
          <p:cNvPr id="441347" name="Rectangle 2"/>
          <p:cNvSpPr>
            <a:spLocks noChangeArrowheads="1" noTextEdit="1"/>
          </p:cNvSpPr>
          <p:nvPr>
            <p:ph type="sldImg"/>
          </p:nvPr>
        </p:nvSpPr>
        <p:spPr>
          <a:solidFill>
            <a:srgbClr val="FFFFFF"/>
          </a:solidFill>
          <a:ln/>
        </p:spPr>
      </p:sp>
      <p:sp>
        <p:nvSpPr>
          <p:cNvPr id="441348" name="Rectangle 3"/>
          <p:cNvSpPr>
            <a:spLocks noChangeArrowheads="1"/>
          </p:cNvSpPr>
          <p:nvPr>
            <p:ph type="body" idx="1"/>
          </p:nvPr>
        </p:nvSpPr>
        <p:spPr>
          <a:solidFill>
            <a:srgbClr val="FFFFFF"/>
          </a:solidFill>
          <a:ln>
            <a:solidFill>
              <a:srgbClr val="000000"/>
            </a:solidFill>
          </a:ln>
        </p:spPr>
        <p:txBody>
          <a:bodyPr/>
          <a:lstStyle/>
          <a:p>
            <a:r>
              <a:rPr lang="en-GB" smtClean="0"/>
              <a:t>When rainfall does not meet the crop water requirement, the gap is the irrigation water requirement. When the irrigation water requirement is supplied indeed, growing conditions are optimal (provided that other factors like nutrient availability are optimal as well). If the irrigation requirement is not met or only partly, the yield is likely to be lower than optimal. The yield reduction depends on the volumes and timing of the water shortages.</a:t>
            </a:r>
          </a:p>
          <a:p>
            <a:r>
              <a:rPr lang="en-GB" smtClean="0"/>
              <a:t>Picture: </a:t>
            </a:r>
            <a:r>
              <a:rPr lang="nl-NL" smtClean="0"/>
              <a:t>Pivot irrigation on cotton.</a:t>
            </a: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0E7C95F8-A823-48F3-9493-D6190C250E5E}" type="slidenum">
              <a:rPr lang="en-GB" sz="1200"/>
              <a:pPr defTabSz="912813"/>
              <a:t>31</a:t>
            </a:fld>
            <a:endParaRPr lang="en-GB" sz="1200"/>
          </a:p>
        </p:txBody>
      </p:sp>
      <p:sp>
        <p:nvSpPr>
          <p:cNvPr id="229379" name="Rectangle 2"/>
          <p:cNvSpPr>
            <a:spLocks noChangeArrowheads="1" noTextEdit="1"/>
          </p:cNvSpPr>
          <p:nvPr>
            <p:ph type="sldImg"/>
          </p:nvPr>
        </p:nvSpPr>
        <p:spPr>
          <a:xfrm>
            <a:off x="1179513" y="709613"/>
            <a:ext cx="4541837" cy="3406775"/>
          </a:xfrm>
          <a:solidFill>
            <a:srgbClr val="FFFFFF"/>
          </a:solidFill>
          <a:ln/>
        </p:spPr>
      </p:sp>
      <p:sp>
        <p:nvSpPr>
          <p:cNvPr id="229380" name="Rectangle 3"/>
          <p:cNvSpPr>
            <a:spLocks noChangeArrowheads="1"/>
          </p:cNvSpPr>
          <p:nvPr>
            <p:ph type="body" idx="1"/>
          </p:nvPr>
        </p:nvSpPr>
        <p:spPr>
          <a:xfrm>
            <a:off x="939800" y="4327525"/>
            <a:ext cx="5014913" cy="4116388"/>
          </a:xfrm>
          <a:solidFill>
            <a:srgbClr val="FFFFFF"/>
          </a:solidFill>
          <a:ln>
            <a:solidFill>
              <a:srgbClr val="000000"/>
            </a:solidFill>
          </a:ln>
        </p:spPr>
        <p:txBody>
          <a:bodyPr/>
          <a:lstStyle/>
          <a:p>
            <a:r>
              <a:rPr lang="en-GB" smtClean="0"/>
              <a:t>The grey water footprint of a product of freshwater pollution that can be associated with the production over its full supply chain. It is defined as the volume of freshwater to assimilate the load of pollutants based on natural background and existing ambient water quality standards. It is calculated water that is required to dilute pollutants to such an extent the water remains above agreed water quality standards.</a:t>
            </a:r>
          </a:p>
          <a:p>
            <a:endParaRPr lang="en-GB" smtClean="0">
              <a:solidFill>
                <a:schemeClr val="bg1"/>
              </a:solidFill>
            </a:endParaRPr>
          </a:p>
          <a:p>
            <a:r>
              <a:rPr lang="en-GB" smtClean="0">
                <a:solidFill>
                  <a:schemeClr val="bg1"/>
                </a:solidFill>
              </a:rPr>
              <a:t>Source of photo: Cunningham et al. (2003) p.448-456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4E0B5-7891-45BA-ABE1-9265D3BC8093}" type="slidenum">
              <a:rPr lang="en-US"/>
              <a:pPr/>
              <a:t>12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de-CH"/>
              <a:t>show main component </a:t>
            </a:r>
          </a:p>
          <a:p>
            <a:r>
              <a:rPr lang="de-CH"/>
              <a:t>add man-made modifications</a:t>
            </a:r>
          </a:p>
          <a:p>
            <a:r>
              <a:rPr lang="de-CH"/>
              <a:t>show change in the hydrologic cycle – </a:t>
            </a:r>
          </a:p>
          <a:p>
            <a:r>
              <a:rPr lang="de-CH"/>
              <a:t>now restore parts of it</a:t>
            </a:r>
          </a:p>
          <a:p>
            <a:r>
              <a:rPr lang="de-CH"/>
              <a:t>red piping – a</a:t>
            </a:r>
          </a:p>
          <a:p>
            <a:r>
              <a:rPr lang="de-CH"/>
              <a:t>add dam</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C39AEC6B-AF74-44F5-8DCC-4C8681C83EC1}" type="slidenum">
              <a:rPr lang="nl-NL" sz="1200"/>
              <a:pPr defTabSz="912813"/>
              <a:t>32</a:t>
            </a:fld>
            <a:endParaRPr lang="nl-NL" sz="1200"/>
          </a:p>
        </p:txBody>
      </p:sp>
      <p:sp>
        <p:nvSpPr>
          <p:cNvPr id="247811" name="Rectangle 2"/>
          <p:cNvSpPr>
            <a:spLocks noChangeArrowheads="1" noTextEdit="1"/>
          </p:cNvSpPr>
          <p:nvPr>
            <p:ph type="sldImg"/>
          </p:nvPr>
        </p:nvSpPr>
        <p:spPr>
          <a:ln/>
        </p:spPr>
      </p:sp>
      <p:sp>
        <p:nvSpPr>
          <p:cNvPr id="247812" name="Rectangle 3"/>
          <p:cNvSpPr>
            <a:spLocks noGrp="1" noChangeArrowheads="1"/>
          </p:cNvSpPr>
          <p:nvPr>
            <p:ph type="body" idx="1"/>
          </p:nvPr>
        </p:nvSpPr>
        <p:spPr/>
        <p:txBody>
          <a:bodyPr/>
          <a:lstStyle/>
          <a:p>
            <a:r>
              <a:rPr lang="en-US" smtClean="0"/>
              <a:t>Water use for cotton production can have major impacts on the environment. Particularly intensive irrigation schemes can have disastrous effects, as shown for example in the case of Uzbekistan and the desiccation of the Aral Sea.</a:t>
            </a:r>
          </a:p>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xfrm>
            <a:off x="1143000" y="685800"/>
            <a:ext cx="4572000" cy="3429000"/>
          </a:xfrm>
          <a:ln/>
        </p:spPr>
      </p:sp>
      <p:sp>
        <p:nvSpPr>
          <p:cNvPr id="249859" name="Rectangle 3"/>
          <p:cNvSpPr>
            <a:spLocks noGrp="1" noChangeArrowheads="1"/>
          </p:cNvSpPr>
          <p:nvPr>
            <p:ph type="body" idx="1"/>
          </p:nvPr>
        </p:nvSpPr>
        <p:spPr>
          <a:xfrm>
            <a:off x="685800" y="4344988"/>
            <a:ext cx="5486400" cy="4113212"/>
          </a:xfrm>
          <a:noFill/>
        </p:spPr>
        <p:txBody>
          <a:bodyPr/>
          <a:lstStyle/>
          <a:p>
            <a:r>
              <a:rPr lang="en-US" smtClean="0"/>
              <a:t>The Indus River dolphin </a:t>
            </a:r>
            <a:r>
              <a:rPr lang="en-US" i="1" smtClean="0"/>
              <a:t>(Platanista minor)</a:t>
            </a:r>
            <a:r>
              <a:rPr lang="en-US" smtClean="0"/>
              <a:t> is one of the world's rarest mammals and the second most endangered freshwater river dolphin. Approximately 1,100 specimens of this species exist today in a small fraction of their former range, the lower reaches of the Indus River in Pakistan. However, the population of this species has gradually declined because of various factors, including water pollution, poaching, fragmentation of habitat due to barrages, and dolphin strandings in the irrigation canals. (Source: WWF). </a:t>
            </a:r>
            <a:r>
              <a:rPr lang="en-GB" smtClean="0"/>
              <a:t>Pollution (pesticide runoff) from mainly cotton. </a:t>
            </a:r>
          </a:p>
          <a:p>
            <a:endParaRPr lang="en-GB" smtClean="0"/>
          </a:p>
          <a:p>
            <a:r>
              <a:rPr lang="en-GB" smtClean="0"/>
              <a:t>Yangtze dolphin extinct, Indus severely threatened. Water for people and  nature requires management which focuses on multiple needs of systems. WF analysis allows us to trace supply and identify impacts. It gives clear steer on risk and responsibility.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smtClean="0"/>
              <a:t>It costs about 21,000 litres of water to produce 1 kg of roasted coffee. For a standard cup of coffee we require 7 gram of roasted coffee, so that a cup of coffee costs 140 litres of water. Assuming that a standard cup of coffee is 125 ml, we thus need more than 1100 drops of water for producing one drop of coffee. Drinking tea instead of coffee would save a lot of water. For a standard cup of tea of 250 ml we require 30 litres of water. </a:t>
            </a:r>
          </a:p>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a:noFill/>
        </p:spPr>
        <p:txBody>
          <a:bodyPr/>
          <a:lstStyle/>
          <a:p>
            <a:r>
              <a:rPr lang="en-US" smtClean="0"/>
              <a:t>The water footprint of pure chocolate is 2400 litres for a 100-gram bar (as a world average!). </a:t>
            </a:r>
            <a:r>
              <a:rPr lang="nl-NL" smtClean="0"/>
              <a:t>Composition of dark chocolate:</a:t>
            </a:r>
            <a:r>
              <a:rPr lang="en-US" smtClean="0"/>
              <a:t> 40% cocoa paste (water footprint 33260 litres/kg); 20% cocoa butter (water footprint 50730 litres/kg); 40% sugar (water footprint 1526 litres/kg). We then can calculate: 40% 33260 + 20% 50730 + 40% 1526 = 24060 litres/kg = 2400 liters for one 100gr chocolate bar. The water footprint of milk powder is 4600 litres/kg, so that milk chocolate will have a bit larger water footprint (about 2500 litres for one 100gr chocolate bar) than dark chocolate when total cocoa content remains the same. Most crucial for the water footprint of chocolate is the cocoa paste and cocoa butter content.</a:t>
            </a: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ChangeArrowheads="1" noTextEdit="1"/>
          </p:cNvSpPr>
          <p:nvPr>
            <p:ph type="sldImg"/>
          </p:nvPr>
        </p:nvSpPr>
        <p:spPr>
          <a:ln/>
        </p:spPr>
      </p:sp>
      <p:sp>
        <p:nvSpPr>
          <p:cNvPr id="73731" name="Rectangle 1027"/>
          <p:cNvSpPr>
            <a:spLocks noGrp="1" noChangeArrowheads="1"/>
          </p:cNvSpPr>
          <p:nvPr>
            <p:ph type="body" idx="1"/>
          </p:nvPr>
        </p:nvSpPr>
        <p:spPr>
          <a:noFill/>
        </p:spPr>
        <p:txBody>
          <a:bodyPr/>
          <a:lstStyle/>
          <a:p>
            <a:r>
              <a:rPr lang="en-US" smtClean="0"/>
              <a:t>For 1 kg of refined sugar from SUGAR CANE we require about 1500 litres of water. Sugar cane consumes about 220 billion cubic meters of water annually, which is 3.4 % of the global water use for crop production. Sugar from sugar beets requires less water per kg.</a:t>
            </a:r>
            <a:endParaRPr lang="it-IT" smtClean="0"/>
          </a:p>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jdelijke aanduiding voor dia-afbeelding 1"/>
          <p:cNvSpPr>
            <a:spLocks noGrp="1" noRot="1" noChangeAspect="1" noTextEdit="1"/>
          </p:cNvSpPr>
          <p:nvPr>
            <p:ph type="sldImg"/>
          </p:nvPr>
        </p:nvSpPr>
        <p:spPr>
          <a:ln/>
        </p:spPr>
      </p:sp>
      <p:sp>
        <p:nvSpPr>
          <p:cNvPr id="260099" name="Tijdelijke aanduiding voor notities 2"/>
          <p:cNvSpPr>
            <a:spLocks noGrp="1"/>
          </p:cNvSpPr>
          <p:nvPr>
            <p:ph type="body" idx="1"/>
          </p:nvPr>
        </p:nvSpPr>
        <p:spPr/>
        <p:txBody>
          <a:bodyPr/>
          <a:lstStyle/>
          <a:p>
            <a:endParaRPr lang="nl-NL" smtClean="0"/>
          </a:p>
        </p:txBody>
      </p:sp>
      <p:sp>
        <p:nvSpPr>
          <p:cNvPr id="260100" name="Tijdelijke aanduiding voor dianummer 3"/>
          <p:cNvSpPr txBox="1">
            <a:spLocks noGrp="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72CF9A3E-7F88-4E60-BEE4-E20A7BF9D310}" type="slidenum">
              <a:rPr lang="nl-NL" sz="1200"/>
              <a:pPr defTabSz="912813"/>
              <a:t>37</a:t>
            </a:fld>
            <a:endParaRPr lang="nl-NL"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jdelijke aanduiding voor dia-afbeelding 1"/>
          <p:cNvSpPr>
            <a:spLocks noGrp="1" noRot="1" noChangeAspect="1" noTextEdit="1"/>
          </p:cNvSpPr>
          <p:nvPr>
            <p:ph type="sldImg"/>
          </p:nvPr>
        </p:nvSpPr>
        <p:spPr>
          <a:ln/>
        </p:spPr>
      </p:sp>
      <p:sp>
        <p:nvSpPr>
          <p:cNvPr id="262147" name="Tijdelijke aanduiding voor notities 2"/>
          <p:cNvSpPr>
            <a:spLocks noGrp="1"/>
          </p:cNvSpPr>
          <p:nvPr>
            <p:ph type="body" idx="1"/>
          </p:nvPr>
        </p:nvSpPr>
        <p:spPr/>
        <p:txBody>
          <a:bodyPr/>
          <a:lstStyle/>
          <a:p>
            <a:endParaRPr lang="nl-NL" smtClean="0"/>
          </a:p>
        </p:txBody>
      </p:sp>
      <p:sp>
        <p:nvSpPr>
          <p:cNvPr id="262148" name="Tijdelijke aanduiding voor dianummer 3"/>
          <p:cNvSpPr txBox="1">
            <a:spLocks noGrp="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9716EE0A-6C4F-46DB-B048-FFD3542A4DE9}" type="slidenum">
              <a:rPr lang="nl-NL" sz="1200"/>
              <a:pPr defTabSz="912813"/>
              <a:t>38</a:t>
            </a:fld>
            <a:endParaRPr lang="nl-NL"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a:noFill/>
        </p:spPr>
        <p:txBody>
          <a:bodyPr/>
          <a:lstStyle/>
          <a:p>
            <a:r>
              <a:rPr lang="en-US" smtClean="0"/>
              <a:t>The water footprint of a beef cow is 3,100,000 litres. In an industrial beef production system, it takes in average three years before the animal is slaughtered to produce about 200 kg of boneless beef. The animal consumes nearly 1300 kg of grains (wheat, oats, barley, corn, dry peas, soybean meal and other small grains), 7200 kg of roughages (pasture, dry hay, silage and other roughages), 24 cubic meter of water for drinking and 7 cubic meter of water for servicing. This means that to produce one kilogram of boneless beef, we use about 6.5 kg of grain, 36 kg of roughages, and 155 litres of water (only for drinking and servicing). Producing the volume of feed requires about 15300 litres of water in average.</a:t>
            </a:r>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a:noFill/>
        </p:spPr>
        <p:txBody>
          <a:bodyPr/>
          <a:lstStyle/>
          <a:p>
            <a:r>
              <a:rPr lang="en-US" smtClean="0"/>
              <a:t>The water footprint of a beef cow is 3,100,000 litres. In an industrial beef production system, it takes in average three years before the animal is slaughtered to produce about 200 kg of boneless beef. The animal consumes nearly 1300 kg of grains (wheat, oats, barley, corn, dry peas, soybean meal and other small grains), 7200 kg of roughages (pasture, dry hay, silage and other roughages), 24 cubic meter of water for drinking and 7 cubic meter of water for servicing. This means that to produce one kilogram of boneless beef, we use about 6.5 kg of grain, 36 kg of roughages, and 155 litres of water (only for drinking and servicing). Producing the volume of feed requires about 15300 litres of water in average.</a:t>
            </a:r>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smtClean="0"/>
              <a:t>The major part of the water footprint of a hamburger refers to the water needed to make the feed for the cow. </a:t>
            </a: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2B733-0B95-41EC-A3C9-A56F79B8C48B}" type="slidenum">
              <a:rPr lang="en-US"/>
              <a:pPr/>
              <a:t>14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de-CH"/>
              <a:t>show main component </a:t>
            </a:r>
          </a:p>
          <a:p>
            <a:r>
              <a:rPr lang="de-CH"/>
              <a:t>add man-made modifications</a:t>
            </a:r>
          </a:p>
          <a:p>
            <a:r>
              <a:rPr lang="de-CH"/>
              <a:t>show change in the hydrologic cycle – </a:t>
            </a:r>
          </a:p>
          <a:p>
            <a:r>
              <a:rPr lang="de-CH"/>
              <a:t>now restore parts of it</a:t>
            </a:r>
          </a:p>
          <a:p>
            <a:r>
              <a:rPr lang="de-CH"/>
              <a:t>red piping – a</a:t>
            </a:r>
          </a:p>
          <a:p>
            <a:r>
              <a:rPr lang="de-CH"/>
              <a:t>add dam</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a:noFill/>
        </p:spPr>
        <p:txBody>
          <a:bodyPr/>
          <a:lstStyle/>
          <a:p>
            <a:r>
              <a:rPr lang="en-US" smtClean="0"/>
              <a:t>Water footprint: 10 litres of water for one A4-sheet of paper. We assume here eighty-grams paper (80g/m2). Further we assume that the paper is produced from wood.</a:t>
            </a:r>
          </a:p>
          <a:p>
            <a:endParaRPr lang="en-US" smtClean="0"/>
          </a:p>
          <a:p>
            <a:r>
              <a:rPr lang="en-US" smtClean="0"/>
              <a:t>Sources:</a:t>
            </a:r>
          </a:p>
          <a:p>
            <a:r>
              <a:rPr lang="en-US" smtClean="0"/>
              <a:t>Hoekstra, A.Y. and Chapagain, A.K. (2008) Globalization of water: Sharing the planet's freshwater resources, Blackwell Publishing, Oxford, UK. </a:t>
            </a:r>
          </a:p>
          <a:p>
            <a:r>
              <a:rPr lang="en-US" smtClean="0"/>
              <a:t>Van Oel, P.R. and Hoekstra, A.Y. (2010) The green and blue water footprint of paper products: methodological considerations and quantification, Value of Water Research Report Series No.46, UNESCO-IHE, Delft, the Netherlands.</a:t>
            </a:r>
            <a:endParaRPr lang="en-GB" smtClean="0"/>
          </a:p>
          <a:p>
            <a:endParaRPr lang="en-US" smtClean="0"/>
          </a:p>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ABE028C0-DB71-4AA5-853A-0A6E61B4E806}" type="slidenum">
              <a:rPr lang="nl-NL" sz="1200"/>
              <a:pPr defTabSz="912813"/>
              <a:t>43</a:t>
            </a:fld>
            <a:endParaRPr lang="nl-NL" sz="1200"/>
          </a:p>
        </p:txBody>
      </p:sp>
      <p:sp>
        <p:nvSpPr>
          <p:cNvPr id="289795" name="Rectangle 2"/>
          <p:cNvSpPr>
            <a:spLocks noChangeArrowheads="1" noTextEdit="1"/>
          </p:cNvSpPr>
          <p:nvPr>
            <p:ph type="sldImg"/>
          </p:nvPr>
        </p:nvSpPr>
        <p:spPr>
          <a:ln/>
        </p:spPr>
      </p:sp>
      <p:sp>
        <p:nvSpPr>
          <p:cNvPr id="289796"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5D9235E3-D978-4A88-91E0-1410DDE49A0A}" type="slidenum">
              <a:rPr lang="nl-NL" sz="1200">
                <a:solidFill>
                  <a:srgbClr val="000000"/>
                </a:solidFill>
              </a:rPr>
              <a:pPr defTabSz="912813"/>
              <a:t>44</a:t>
            </a:fld>
            <a:endParaRPr lang="nl-NL" sz="1200">
              <a:solidFill>
                <a:srgbClr val="000000"/>
              </a:solidFill>
            </a:endParaRPr>
          </a:p>
        </p:txBody>
      </p:sp>
      <p:sp>
        <p:nvSpPr>
          <p:cNvPr id="398339" name="Rectangle 2"/>
          <p:cNvSpPr>
            <a:spLocks noChangeArrowheads="1" noTextEdit="1"/>
          </p:cNvSpPr>
          <p:nvPr>
            <p:ph type="sldImg"/>
          </p:nvPr>
        </p:nvSpPr>
        <p:spPr>
          <a:solidFill>
            <a:srgbClr val="FFFFFF"/>
          </a:solidFill>
          <a:ln/>
        </p:spPr>
      </p:sp>
      <p:sp>
        <p:nvSpPr>
          <p:cNvPr id="398340" name="Rectangle 3"/>
          <p:cNvSpPr>
            <a:spLocks noChangeArrowheads="1"/>
          </p:cNvSpPr>
          <p:nvPr>
            <p:ph type="body" idx="1"/>
          </p:nvPr>
        </p:nvSpPr>
        <p:spPr>
          <a:solidFill>
            <a:srgbClr val="FFFFFF"/>
          </a:solidFill>
          <a:ln>
            <a:solidFill>
              <a:srgbClr val="000000"/>
            </a:solidFill>
          </a:ln>
        </p:spPr>
        <p:txBody>
          <a:bodyPr/>
          <a:lstStyle/>
          <a:p>
            <a:r>
              <a:rPr lang="en-US" smtClean="0"/>
              <a:t>Photo: wheat field.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03EC8094-AC82-4662-B0A1-D5BFEB33F4B0}" type="slidenum">
              <a:rPr lang="en-GB" sz="1200">
                <a:solidFill>
                  <a:srgbClr val="000000"/>
                </a:solidFill>
              </a:rPr>
              <a:pPr defTabSz="912813"/>
              <a:t>45</a:t>
            </a:fld>
            <a:endParaRPr lang="en-GB" sz="1200">
              <a:solidFill>
                <a:srgbClr val="000000"/>
              </a:solidFill>
            </a:endParaRPr>
          </a:p>
        </p:txBody>
      </p:sp>
      <p:sp>
        <p:nvSpPr>
          <p:cNvPr id="400387" name="Rectangle 2"/>
          <p:cNvSpPr>
            <a:spLocks noChangeArrowheads="1" noTextEdit="1"/>
          </p:cNvSpPr>
          <p:nvPr>
            <p:ph type="sldImg"/>
          </p:nvPr>
        </p:nvSpPr>
        <p:spPr>
          <a:xfrm>
            <a:off x="1179513" y="709613"/>
            <a:ext cx="4541837" cy="3406775"/>
          </a:xfrm>
          <a:solidFill>
            <a:srgbClr val="FFFFFF"/>
          </a:solidFill>
          <a:ln/>
        </p:spPr>
      </p:sp>
      <p:sp>
        <p:nvSpPr>
          <p:cNvPr id="400388" name="Rectangle 3"/>
          <p:cNvSpPr>
            <a:spLocks noChangeArrowheads="1"/>
          </p:cNvSpPr>
          <p:nvPr>
            <p:ph type="body" idx="1"/>
          </p:nvPr>
        </p:nvSpPr>
        <p:spPr>
          <a:xfrm>
            <a:off x="939800" y="4327525"/>
            <a:ext cx="5014913" cy="4116388"/>
          </a:xfrm>
          <a:solidFill>
            <a:srgbClr val="FFFFFF"/>
          </a:solidFill>
          <a:ln>
            <a:solidFill>
              <a:srgbClr val="000000"/>
            </a:solidFill>
          </a:ln>
        </p:spPr>
        <p:txBody>
          <a:bodyPr/>
          <a:lstStyle/>
          <a:p>
            <a:endParaRPr lang="nl-NL" smtClean="0">
              <a:solidFill>
                <a:schemeClr val="bg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8E2EB-DC6C-40C4-A547-8C0C32EB66FE}" type="slidenum">
              <a:rPr lang="en-US"/>
              <a:pPr/>
              <a:t>15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de-CH"/>
              <a:t>conc</a:t>
            </a:r>
          </a:p>
          <a:p>
            <a:pPr>
              <a:buFontTx/>
              <a:buChar char="-"/>
            </a:pPr>
            <a:r>
              <a:rPr lang="de-CH"/>
              <a:t>integrated data – common for the setting – from and for qll the water use sectors</a:t>
            </a:r>
          </a:p>
          <a:p>
            <a:pPr>
              <a:buFontTx/>
              <a:buChar char="-"/>
            </a:pPr>
            <a:r>
              <a:rPr lang="de-CH"/>
              <a:t>water return- discharge components</a:t>
            </a:r>
          </a:p>
          <a:p>
            <a:pPr>
              <a:buFontTx/>
              <a:buChar char="-"/>
            </a:pPr>
            <a:r>
              <a:rPr lang="de-CH"/>
              <a:t>- incorporate the water use – from each sector</a:t>
            </a:r>
          </a:p>
          <a:p>
            <a:pPr>
              <a:buFontTx/>
              <a:buChar char="-"/>
            </a:pPr>
            <a:r>
              <a:rPr lang="de-CH"/>
              <a:t>and the discharge and it importance within the cycle.</a:t>
            </a:r>
          </a:p>
          <a:p>
            <a:pPr>
              <a:buFontTx/>
              <a:buChar char="-"/>
            </a:pPr>
            <a:r>
              <a:rPr lang="de-CH"/>
              <a:t>- issue/problem – decide on HYDROLOGIC scale and context needed</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E7AFB-632F-4F59-B1EA-9AAA5AAC89E2}" type="slidenum">
              <a:rPr lang="en-US"/>
              <a:pPr/>
              <a:t>17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de-CH"/>
              <a:t>conc</a:t>
            </a:r>
          </a:p>
          <a:p>
            <a:pPr>
              <a:buFontTx/>
              <a:buChar char="-"/>
            </a:pPr>
            <a:r>
              <a:rPr lang="de-CH"/>
              <a:t>integrated data – common for the setting – from and for qll the water use sectors</a:t>
            </a:r>
          </a:p>
          <a:p>
            <a:pPr>
              <a:buFontTx/>
              <a:buChar char="-"/>
            </a:pPr>
            <a:r>
              <a:rPr lang="de-CH"/>
              <a:t>water return- discharge components</a:t>
            </a:r>
          </a:p>
          <a:p>
            <a:pPr>
              <a:buFontTx/>
              <a:buChar char="-"/>
            </a:pPr>
            <a:r>
              <a:rPr lang="de-CH"/>
              <a:t>- incorporate the water use – from each sector</a:t>
            </a:r>
          </a:p>
          <a:p>
            <a:pPr>
              <a:buFontTx/>
              <a:buChar char="-"/>
            </a:pPr>
            <a:r>
              <a:rPr lang="de-CH"/>
              <a:t>and the discharge and it importance within the cycle.</a:t>
            </a:r>
          </a:p>
          <a:p>
            <a:pPr>
              <a:buFontTx/>
              <a:buChar char="-"/>
            </a:pPr>
            <a:r>
              <a:rPr lang="de-CH"/>
              <a:t>- issue/problem – decide on HYDROLOGIC scale and context needed</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74499-9030-43C2-A9CD-C34C9359F6C8}" type="slidenum">
              <a:rPr lang="en-US"/>
              <a:pPr/>
              <a:t>18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Asano – Noble Water Laureate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AC6D0938-3809-4BD7-9AFF-2342C1F292A0}" type="slidenum">
              <a:rPr lang="nl-NL" sz="1200">
                <a:solidFill>
                  <a:srgbClr val="000000"/>
                </a:solidFill>
              </a:rPr>
              <a:pPr defTabSz="912813"/>
              <a:t>19</a:t>
            </a:fld>
            <a:endParaRPr lang="nl-NL" sz="1200">
              <a:solidFill>
                <a:srgbClr val="000000"/>
              </a:solidFill>
            </a:endParaRPr>
          </a:p>
        </p:txBody>
      </p:sp>
      <p:sp>
        <p:nvSpPr>
          <p:cNvPr id="182275" name="Rectangle 2"/>
          <p:cNvSpPr>
            <a:spLocks noChangeArrowheads="1" noTextEdit="1"/>
          </p:cNvSpPr>
          <p:nvPr>
            <p:ph type="sldImg"/>
          </p:nvPr>
        </p:nvSpPr>
        <p:spPr>
          <a:ln/>
        </p:spPr>
      </p:sp>
      <p:sp>
        <p:nvSpPr>
          <p:cNvPr id="182276"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08A99569-1D7B-4C5F-8010-ADC318E62C22}" type="slidenum">
              <a:rPr lang="nl-NL" sz="1200"/>
              <a:pPr defTabSz="912813"/>
              <a:t>20</a:t>
            </a:fld>
            <a:endParaRPr lang="nl-NL" sz="1200"/>
          </a:p>
        </p:txBody>
      </p:sp>
      <p:sp>
        <p:nvSpPr>
          <p:cNvPr id="184323" name="Rectangle 2"/>
          <p:cNvSpPr>
            <a:spLocks noChangeArrowheads="1" noTextEdit="1"/>
          </p:cNvSpPr>
          <p:nvPr>
            <p:ph type="sldImg"/>
          </p:nvPr>
        </p:nvSpPr>
        <p:spPr>
          <a:ln/>
        </p:spPr>
      </p:sp>
      <p:sp>
        <p:nvSpPr>
          <p:cNvPr id="184324"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3" tIns="45712" rIns="91423" bIns="45712" anchor="b"/>
          <a:lstStyle/>
          <a:p>
            <a:pPr defTabSz="912813"/>
            <a:fld id="{FCE9C037-4401-40F7-B12E-1776A608D285}" type="slidenum">
              <a:rPr lang="nl-NL" sz="1200">
                <a:solidFill>
                  <a:srgbClr val="000000"/>
                </a:solidFill>
              </a:rPr>
              <a:pPr defTabSz="912813"/>
              <a:t>21</a:t>
            </a:fld>
            <a:endParaRPr lang="nl-NL" sz="1200">
              <a:solidFill>
                <a:srgbClr val="000000"/>
              </a:solidFill>
            </a:endParaRPr>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p:txBody>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1EBA8F-A7F4-48FF-8B72-098AF1551731}" type="datetime1">
              <a:rPr lang="en-US" smtClean="0"/>
              <a:pPr/>
              <a:t>3/1/2018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3E6E5C-08A0-4436-B623-2017247DDBF1}" type="datetime1">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35CCC0-FE17-4482-8064-4353DFB9CE76}" type="datetime1">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179388"/>
            <a:ext cx="8637588" cy="431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719138"/>
            <a:ext cx="8637588" cy="2801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0825" y="3673475"/>
            <a:ext cx="8637588" cy="280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101013" y="6477000"/>
            <a:ext cx="790575" cy="360363"/>
          </a:xfrm>
        </p:spPr>
        <p:txBody>
          <a:bodyPr/>
          <a:lstStyle>
            <a:lvl1pPr>
              <a:defRPr/>
            </a:lvl1pPr>
          </a:lstStyle>
          <a:p>
            <a:fld id="{843A5043-A777-402D-A10A-4A621679ED48}" type="datetime1">
              <a:rPr lang="en-US" smtClean="0"/>
              <a:pPr/>
              <a:t>3/1/2018</a:t>
            </a:fld>
            <a:endParaRPr lang="en-US"/>
          </a:p>
        </p:txBody>
      </p:sp>
      <p:sp>
        <p:nvSpPr>
          <p:cNvPr id="6" name="Slide Number Placeholder 5"/>
          <p:cNvSpPr>
            <a:spLocks noGrp="1"/>
          </p:cNvSpPr>
          <p:nvPr>
            <p:ph type="sldNum" sz="quarter" idx="11"/>
          </p:nvPr>
        </p:nvSpPr>
        <p:spPr>
          <a:xfrm>
            <a:off x="8774113" y="6381750"/>
            <a:ext cx="369887" cy="360363"/>
          </a:xfrm>
        </p:spPr>
        <p:txBody>
          <a:bodyPr/>
          <a:lstStyle>
            <a:lvl1pPr>
              <a:defRPr/>
            </a:lvl1pPr>
          </a:lstStyle>
          <a:p>
            <a:fld id="{3FDD3D2F-898F-440F-B06F-87DD2FB11E0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188165-0457-48AD-97DE-7DBAC061B84F}" type="datetime1">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291DE6-A022-40CF-8D4D-93FFA2628A29}" type="datetime1">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0F855F-EB87-49B7-BBE4-3AC3B2763490}" type="datetime1">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754E7A-30DE-4C9F-B6CB-9AD774578A18}" type="datetime1">
              <a:rPr lang="en-US" smtClean="0"/>
              <a:pPr/>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F19E62-0324-4442-91EF-99A61248B42D}" type="datetime1">
              <a:rPr lang="en-US" smtClean="0"/>
              <a:pPr/>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1A4F-BC85-4C1E-AF38-00386BE2AFA0}" type="datetime1">
              <a:rPr lang="en-US" smtClean="0"/>
              <a:pPr/>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A10EF4-DA39-4EA7-92B7-6A3E66F82F67}" type="datetime1">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F30CF6-C27E-4CD5-9664-B9C15D7ECCDD}" type="datetime1">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CFA7AF-9133-4613-BA27-54505FF8FFDB}" type="datetime1">
              <a:rPr lang="en-US" smtClean="0"/>
              <a:pPr/>
              <a:t>3/1/2018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mjsphotographyonline.com/Landscapes/Landscapes/1956298_FPuJX"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itchFamily="82" charset="0"/>
              </a:rPr>
              <a:t>BIOGEO CHEMICAL CYCLES</a:t>
            </a:r>
            <a:endParaRPr lang="en-US" dirty="0">
              <a:latin typeface="Algerian" pitchFamily="82" charset="0"/>
            </a:endParaRPr>
          </a:p>
        </p:txBody>
      </p:sp>
      <p:sp>
        <p:nvSpPr>
          <p:cNvPr id="3" name="Subtitle 2"/>
          <p:cNvSpPr>
            <a:spLocks noGrp="1"/>
          </p:cNvSpPr>
          <p:nvPr>
            <p:ph type="subTitle" idx="1"/>
          </p:nvPr>
        </p:nvSpPr>
        <p:spPr/>
        <p:txBody>
          <a:bodyPr/>
          <a:lstStyle/>
          <a:p>
            <a:r>
              <a:rPr lang="en-US" dirty="0" smtClean="0"/>
              <a:t>F Y B </a:t>
            </a:r>
            <a:r>
              <a:rPr lang="en-US" dirty="0" smtClean="0"/>
              <a:t>Sc</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7" name="Rectangle 21"/>
          <p:cNvSpPr>
            <a:spLocks noGrp="1" noChangeArrowheads="1"/>
          </p:cNvSpPr>
          <p:nvPr>
            <p:ph type="title"/>
          </p:nvPr>
        </p:nvSpPr>
        <p:spPr>
          <a:xfrm>
            <a:off x="457200" y="0"/>
            <a:ext cx="8229600" cy="884238"/>
          </a:xfrm>
          <a:noFill/>
          <a:ln/>
        </p:spPr>
        <p:txBody>
          <a:bodyPr>
            <a:normAutofit fontScale="90000"/>
          </a:bodyPr>
          <a:lstStyle/>
          <a:p>
            <a:pPr algn="l"/>
            <a:r>
              <a:rPr lang="de-CH" dirty="0"/>
              <a:t>Blue &amp; Green Water - perspective</a:t>
            </a:r>
          </a:p>
        </p:txBody>
      </p:sp>
      <p:sp>
        <p:nvSpPr>
          <p:cNvPr id="17" name="Slide Number Placeholder 4"/>
          <p:cNvSpPr>
            <a:spLocks noGrp="1"/>
          </p:cNvSpPr>
          <p:nvPr>
            <p:ph type="sldNum" sz="quarter" idx="12"/>
          </p:nvPr>
        </p:nvSpPr>
        <p:spPr/>
        <p:txBody>
          <a:bodyPr/>
          <a:lstStyle/>
          <a:p>
            <a:fld id="{926B0871-819A-4E8C-8DE8-7E0876065B9B}" type="slidenum">
              <a:rPr lang="en-US"/>
              <a:pPr/>
              <a:t>10</a:t>
            </a:fld>
            <a:endParaRPr lang="en-US"/>
          </a:p>
        </p:txBody>
      </p:sp>
      <p:grpSp>
        <p:nvGrpSpPr>
          <p:cNvPr id="2" name="Group 23"/>
          <p:cNvGrpSpPr>
            <a:grpSpLocks/>
          </p:cNvGrpSpPr>
          <p:nvPr/>
        </p:nvGrpSpPr>
        <p:grpSpPr bwMode="auto">
          <a:xfrm>
            <a:off x="250825" y="719138"/>
            <a:ext cx="8637588" cy="5830887"/>
            <a:chOff x="158" y="453"/>
            <a:chExt cx="5441" cy="3673"/>
          </a:xfrm>
        </p:grpSpPr>
        <p:grpSp>
          <p:nvGrpSpPr>
            <p:cNvPr id="3" name="Group 22"/>
            <p:cNvGrpSpPr>
              <a:grpSpLocks/>
            </p:cNvGrpSpPr>
            <p:nvPr/>
          </p:nvGrpSpPr>
          <p:grpSpPr bwMode="auto">
            <a:xfrm>
              <a:off x="158" y="453"/>
              <a:ext cx="5441" cy="3673"/>
              <a:chOff x="158" y="453"/>
              <a:chExt cx="5441" cy="3673"/>
            </a:xfrm>
          </p:grpSpPr>
          <p:pic>
            <p:nvPicPr>
              <p:cNvPr id="45060" name="Picture 4"/>
              <p:cNvPicPr>
                <a:picLocks noChangeAspect="1" noChangeArrowheads="1"/>
              </p:cNvPicPr>
              <p:nvPr/>
            </p:nvPicPr>
            <p:blipFill>
              <a:blip r:embed="rId3"/>
              <a:srcRect/>
              <a:stretch>
                <a:fillRect/>
              </a:stretch>
            </p:blipFill>
            <p:spPr bwMode="auto">
              <a:xfrm>
                <a:off x="158" y="453"/>
                <a:ext cx="5441" cy="3673"/>
              </a:xfrm>
              <a:prstGeom prst="rect">
                <a:avLst/>
              </a:prstGeom>
              <a:noFill/>
              <a:ln>
                <a:noFill/>
              </a:ln>
              <a:effectLst/>
            </p:spPr>
          </p:pic>
          <p:sp>
            <p:nvSpPr>
              <p:cNvPr id="45064" name="Freeform 8"/>
              <p:cNvSpPr>
                <a:spLocks noChangeAspect="1"/>
              </p:cNvSpPr>
              <p:nvPr/>
            </p:nvSpPr>
            <p:spPr bwMode="auto">
              <a:xfrm>
                <a:off x="3485" y="2894"/>
                <a:ext cx="1304" cy="693"/>
              </a:xfrm>
              <a:custGeom>
                <a:avLst/>
                <a:gdLst/>
                <a:ahLst/>
                <a:cxnLst>
                  <a:cxn ang="0">
                    <a:pos x="0" y="263"/>
                  </a:cxn>
                  <a:cxn ang="0">
                    <a:pos x="697" y="489"/>
                  </a:cxn>
                  <a:cxn ang="0">
                    <a:pos x="436" y="671"/>
                  </a:cxn>
                  <a:cxn ang="0">
                    <a:pos x="1218" y="545"/>
                  </a:cxn>
                  <a:cxn ang="0">
                    <a:pos x="1263" y="172"/>
                  </a:cxn>
                  <a:cxn ang="0">
                    <a:pos x="1132" y="263"/>
                  </a:cxn>
                  <a:cxn ang="0">
                    <a:pos x="338" y="0"/>
                  </a:cxn>
                  <a:cxn ang="0">
                    <a:pos x="0" y="263"/>
                  </a:cxn>
                </a:cxnLst>
                <a:rect l="0" t="0" r="r" b="b"/>
                <a:pathLst>
                  <a:path w="1263" h="671">
                    <a:moveTo>
                      <a:pt x="0" y="263"/>
                    </a:moveTo>
                    <a:lnTo>
                      <a:pt x="697" y="489"/>
                    </a:lnTo>
                    <a:lnTo>
                      <a:pt x="436" y="671"/>
                    </a:lnTo>
                    <a:lnTo>
                      <a:pt x="1218" y="545"/>
                    </a:lnTo>
                    <a:lnTo>
                      <a:pt x="1263" y="172"/>
                    </a:lnTo>
                    <a:lnTo>
                      <a:pt x="1132" y="263"/>
                    </a:lnTo>
                    <a:lnTo>
                      <a:pt x="338" y="0"/>
                    </a:lnTo>
                    <a:lnTo>
                      <a:pt x="0" y="263"/>
                    </a:lnTo>
                    <a:close/>
                  </a:path>
                </a:pathLst>
              </a:custGeom>
              <a:solidFill>
                <a:srgbClr val="3333FF"/>
              </a:solidFill>
              <a:ln w="9525">
                <a:solidFill>
                  <a:schemeClr val="tx1"/>
                </a:solidFill>
                <a:round/>
                <a:headEnd/>
                <a:tailEnd/>
              </a:ln>
              <a:effectLst/>
            </p:spPr>
            <p:txBody>
              <a:bodyPr/>
              <a:lstStyle/>
              <a:p>
                <a:endParaRPr lang="en-US"/>
              </a:p>
            </p:txBody>
          </p:sp>
          <p:sp>
            <p:nvSpPr>
              <p:cNvPr id="45065" name="Freeform 9"/>
              <p:cNvSpPr>
                <a:spLocks noChangeAspect="1"/>
              </p:cNvSpPr>
              <p:nvPr/>
            </p:nvSpPr>
            <p:spPr bwMode="auto">
              <a:xfrm>
                <a:off x="2896" y="964"/>
                <a:ext cx="1330" cy="1100"/>
              </a:xfrm>
              <a:custGeom>
                <a:avLst/>
                <a:gdLst/>
                <a:ahLst/>
                <a:cxnLst>
                  <a:cxn ang="0">
                    <a:pos x="0" y="262"/>
                  </a:cxn>
                  <a:cxn ang="0">
                    <a:pos x="659" y="0"/>
                  </a:cxn>
                  <a:cxn ang="0">
                    <a:pos x="1288" y="262"/>
                  </a:cxn>
                  <a:cxn ang="0">
                    <a:pos x="1015" y="247"/>
                  </a:cxn>
                  <a:cxn ang="0">
                    <a:pos x="1031" y="974"/>
                  </a:cxn>
                  <a:cxn ang="0">
                    <a:pos x="258" y="1065"/>
                  </a:cxn>
                  <a:cxn ang="0">
                    <a:pos x="267" y="272"/>
                  </a:cxn>
                  <a:cxn ang="0">
                    <a:pos x="0" y="262"/>
                  </a:cxn>
                </a:cxnLst>
                <a:rect l="0" t="0" r="r" b="b"/>
                <a:pathLst>
                  <a:path w="1288" h="1065">
                    <a:moveTo>
                      <a:pt x="0" y="262"/>
                    </a:moveTo>
                    <a:lnTo>
                      <a:pt x="659" y="0"/>
                    </a:lnTo>
                    <a:lnTo>
                      <a:pt x="1288" y="262"/>
                    </a:lnTo>
                    <a:lnTo>
                      <a:pt x="1015" y="247"/>
                    </a:lnTo>
                    <a:lnTo>
                      <a:pt x="1031" y="974"/>
                    </a:lnTo>
                    <a:lnTo>
                      <a:pt x="258" y="1065"/>
                    </a:lnTo>
                    <a:lnTo>
                      <a:pt x="267" y="272"/>
                    </a:lnTo>
                    <a:lnTo>
                      <a:pt x="0" y="262"/>
                    </a:lnTo>
                    <a:close/>
                  </a:path>
                </a:pathLst>
              </a:custGeom>
              <a:solidFill>
                <a:srgbClr val="66FF33">
                  <a:alpha val="50000"/>
                </a:srgbClr>
              </a:solidFill>
              <a:ln w="9525">
                <a:solidFill>
                  <a:schemeClr val="tx1"/>
                </a:solidFill>
                <a:round/>
                <a:headEnd/>
                <a:tailEnd/>
              </a:ln>
              <a:effectLst/>
            </p:spPr>
            <p:txBody>
              <a:bodyPr/>
              <a:lstStyle/>
              <a:p>
                <a:endParaRPr lang="en-US"/>
              </a:p>
            </p:txBody>
          </p:sp>
          <p:sp>
            <p:nvSpPr>
              <p:cNvPr id="45066" name="Text Box 10"/>
              <p:cNvSpPr txBox="1">
                <a:spLocks noChangeAspect="1" noChangeArrowheads="1"/>
              </p:cNvSpPr>
              <p:nvPr/>
            </p:nvSpPr>
            <p:spPr bwMode="auto">
              <a:xfrm>
                <a:off x="310" y="542"/>
                <a:ext cx="3062" cy="238"/>
              </a:xfrm>
              <a:prstGeom prst="rect">
                <a:avLst/>
              </a:prstGeom>
              <a:solidFill>
                <a:srgbClr val="DDDDDD"/>
              </a:solidFill>
              <a:ln w="9525">
                <a:noFill/>
                <a:miter lim="800000"/>
                <a:headEnd/>
                <a:tailEnd/>
              </a:ln>
              <a:effectLst/>
            </p:spPr>
            <p:txBody>
              <a:bodyPr lIns="36000" tIns="36000" rIns="36000" bIns="36000">
                <a:spAutoFit/>
              </a:bodyPr>
              <a:lstStyle/>
              <a:p>
                <a:r>
                  <a:rPr lang="de-CH" sz="2000" u="sng">
                    <a:solidFill>
                      <a:schemeClr val="tx1"/>
                    </a:solidFill>
                  </a:rPr>
                  <a:t>Precipitation  –  the basic water resource</a:t>
                </a:r>
                <a:endParaRPr lang="en-US" sz="2000" u="sng">
                  <a:solidFill>
                    <a:schemeClr val="tx1"/>
                  </a:solidFill>
                </a:endParaRPr>
              </a:p>
            </p:txBody>
          </p:sp>
          <p:sp>
            <p:nvSpPr>
              <p:cNvPr id="45069" name="Text Box 13"/>
              <p:cNvSpPr txBox="1">
                <a:spLocks noChangeAspect="1" noChangeArrowheads="1"/>
              </p:cNvSpPr>
              <p:nvPr/>
            </p:nvSpPr>
            <p:spPr bwMode="auto">
              <a:xfrm>
                <a:off x="1505" y="2521"/>
                <a:ext cx="196" cy="138"/>
              </a:xfrm>
              <a:prstGeom prst="rect">
                <a:avLst/>
              </a:prstGeom>
              <a:solidFill>
                <a:srgbClr val="3366FF">
                  <a:alpha val="30000"/>
                </a:srgbClr>
              </a:solidFill>
              <a:ln w="9525">
                <a:solidFill>
                  <a:srgbClr val="3366FF"/>
                </a:solidFill>
                <a:miter lim="800000"/>
                <a:headEnd/>
                <a:tailEnd/>
              </a:ln>
              <a:effectLst/>
            </p:spPr>
            <p:txBody>
              <a:bodyPr wrap="none" lIns="36000" tIns="36000" rIns="36000" bIns="36000">
                <a:spAutoFit/>
              </a:bodyPr>
              <a:lstStyle/>
              <a:p>
                <a:r>
                  <a:rPr lang="de-CH" sz="900" b="1">
                    <a:solidFill>
                      <a:schemeClr val="tx1"/>
                    </a:solidFill>
                  </a:rPr>
                  <a:t>GW </a:t>
                </a:r>
                <a:endParaRPr lang="en-US" sz="900" b="1">
                  <a:solidFill>
                    <a:schemeClr val="tx1"/>
                  </a:solidFill>
                </a:endParaRPr>
              </a:p>
            </p:txBody>
          </p:sp>
          <p:sp>
            <p:nvSpPr>
              <p:cNvPr id="45070" name="Text Box 14"/>
              <p:cNvSpPr txBox="1">
                <a:spLocks noChangeAspect="1" noChangeArrowheads="1"/>
              </p:cNvSpPr>
              <p:nvPr/>
            </p:nvSpPr>
            <p:spPr bwMode="auto">
              <a:xfrm>
                <a:off x="4468" y="2659"/>
                <a:ext cx="176" cy="138"/>
              </a:xfrm>
              <a:prstGeom prst="rect">
                <a:avLst/>
              </a:prstGeom>
              <a:solidFill>
                <a:srgbClr val="3366FF">
                  <a:alpha val="30000"/>
                </a:srgbClr>
              </a:solidFill>
              <a:ln w="9525">
                <a:solidFill>
                  <a:srgbClr val="3366FF"/>
                </a:solidFill>
                <a:miter lim="800000"/>
                <a:headEnd/>
                <a:tailEnd/>
              </a:ln>
              <a:effectLst/>
            </p:spPr>
            <p:txBody>
              <a:bodyPr wrap="none" lIns="36000" tIns="36000" rIns="36000" bIns="36000">
                <a:spAutoFit/>
              </a:bodyPr>
              <a:lstStyle/>
              <a:p>
                <a:r>
                  <a:rPr lang="de-CH" sz="900" b="1">
                    <a:solidFill>
                      <a:schemeClr val="tx1"/>
                    </a:solidFill>
                  </a:rPr>
                  <a:t>GW</a:t>
                </a:r>
                <a:endParaRPr lang="en-US" sz="900" b="1">
                  <a:solidFill>
                    <a:schemeClr val="tx1"/>
                  </a:solidFill>
                </a:endParaRPr>
              </a:p>
            </p:txBody>
          </p:sp>
          <p:sp>
            <p:nvSpPr>
              <p:cNvPr id="45072" name="Text Box 16"/>
              <p:cNvSpPr txBox="1">
                <a:spLocks noChangeAspect="1" noChangeArrowheads="1"/>
              </p:cNvSpPr>
              <p:nvPr/>
            </p:nvSpPr>
            <p:spPr bwMode="auto">
              <a:xfrm>
                <a:off x="4377" y="3521"/>
                <a:ext cx="176" cy="138"/>
              </a:xfrm>
              <a:prstGeom prst="rect">
                <a:avLst/>
              </a:prstGeom>
              <a:solidFill>
                <a:srgbClr val="3366FF">
                  <a:alpha val="30000"/>
                </a:srgbClr>
              </a:solidFill>
              <a:ln w="9525">
                <a:solidFill>
                  <a:srgbClr val="3366FF"/>
                </a:solidFill>
                <a:miter lim="800000"/>
                <a:headEnd/>
                <a:tailEnd/>
              </a:ln>
              <a:effectLst/>
            </p:spPr>
            <p:txBody>
              <a:bodyPr wrap="none" lIns="36000" tIns="36000" rIns="36000" bIns="36000">
                <a:spAutoFit/>
              </a:bodyPr>
              <a:lstStyle/>
              <a:p>
                <a:r>
                  <a:rPr lang="de-CH" sz="900" b="1">
                    <a:solidFill>
                      <a:schemeClr val="tx1"/>
                    </a:solidFill>
                  </a:rPr>
                  <a:t>GW</a:t>
                </a:r>
                <a:endParaRPr lang="en-US" sz="900" b="1">
                  <a:solidFill>
                    <a:schemeClr val="tx1"/>
                  </a:solidFill>
                </a:endParaRPr>
              </a:p>
            </p:txBody>
          </p:sp>
          <p:sp>
            <p:nvSpPr>
              <p:cNvPr id="45073" name="Text Box 17"/>
              <p:cNvSpPr txBox="1">
                <a:spLocks noChangeAspect="1" noChangeArrowheads="1"/>
              </p:cNvSpPr>
              <p:nvPr/>
            </p:nvSpPr>
            <p:spPr bwMode="auto">
              <a:xfrm>
                <a:off x="813" y="3156"/>
                <a:ext cx="176" cy="138"/>
              </a:xfrm>
              <a:prstGeom prst="rect">
                <a:avLst/>
              </a:prstGeom>
              <a:solidFill>
                <a:srgbClr val="3366FF">
                  <a:alpha val="30000"/>
                </a:srgbClr>
              </a:solidFill>
              <a:ln w="9525">
                <a:solidFill>
                  <a:srgbClr val="3366FF"/>
                </a:solidFill>
                <a:miter lim="800000"/>
                <a:headEnd/>
                <a:tailEnd/>
              </a:ln>
              <a:effectLst/>
            </p:spPr>
            <p:txBody>
              <a:bodyPr wrap="none" lIns="36000" tIns="36000" rIns="36000" bIns="36000">
                <a:spAutoFit/>
              </a:bodyPr>
              <a:lstStyle/>
              <a:p>
                <a:r>
                  <a:rPr lang="de-CH" sz="900" b="1">
                    <a:solidFill>
                      <a:schemeClr val="tx1"/>
                    </a:solidFill>
                  </a:rPr>
                  <a:t>GW</a:t>
                </a:r>
                <a:endParaRPr lang="en-US" sz="900" b="1">
                  <a:solidFill>
                    <a:schemeClr val="tx1"/>
                  </a:solidFill>
                </a:endParaRPr>
              </a:p>
            </p:txBody>
          </p:sp>
          <p:sp>
            <p:nvSpPr>
              <p:cNvPr id="45074" name="Text Box 18"/>
              <p:cNvSpPr txBox="1">
                <a:spLocks noChangeAspect="1" noChangeArrowheads="1"/>
              </p:cNvSpPr>
              <p:nvPr/>
            </p:nvSpPr>
            <p:spPr bwMode="auto">
              <a:xfrm>
                <a:off x="2605" y="1760"/>
                <a:ext cx="196" cy="138"/>
              </a:xfrm>
              <a:prstGeom prst="rect">
                <a:avLst/>
              </a:prstGeom>
              <a:solidFill>
                <a:srgbClr val="3366FF">
                  <a:alpha val="30000"/>
                </a:srgbClr>
              </a:solidFill>
              <a:ln w="9525">
                <a:solidFill>
                  <a:srgbClr val="3366FF"/>
                </a:solidFill>
                <a:miter lim="800000"/>
                <a:headEnd/>
                <a:tailEnd/>
              </a:ln>
              <a:effectLst/>
            </p:spPr>
            <p:txBody>
              <a:bodyPr wrap="none" lIns="36000" tIns="36000" rIns="36000" bIns="36000">
                <a:spAutoFit/>
              </a:bodyPr>
              <a:lstStyle/>
              <a:p>
                <a:r>
                  <a:rPr lang="de-CH" sz="900" b="1">
                    <a:solidFill>
                      <a:schemeClr val="tx1"/>
                    </a:solidFill>
                  </a:rPr>
                  <a:t>GW </a:t>
                </a:r>
                <a:endParaRPr lang="en-US" sz="900" b="1">
                  <a:solidFill>
                    <a:schemeClr val="tx1"/>
                  </a:solidFill>
                </a:endParaRPr>
              </a:p>
            </p:txBody>
          </p:sp>
        </p:grpSp>
        <p:sp>
          <p:nvSpPr>
            <p:cNvPr id="45062" name="Text Box 6"/>
            <p:cNvSpPr txBox="1">
              <a:spLocks noChangeArrowheads="1"/>
            </p:cNvSpPr>
            <p:nvPr/>
          </p:nvSpPr>
          <p:spPr bwMode="auto">
            <a:xfrm>
              <a:off x="1069" y="3956"/>
              <a:ext cx="3761" cy="154"/>
            </a:xfrm>
            <a:prstGeom prst="rect">
              <a:avLst/>
            </a:prstGeom>
            <a:noFill/>
            <a:ln w="9525">
              <a:noFill/>
              <a:miter lim="800000"/>
              <a:headEnd/>
              <a:tailEnd/>
            </a:ln>
            <a:effectLst/>
          </p:spPr>
          <p:txBody>
            <a:bodyPr wrap="none">
              <a:spAutoFit/>
            </a:bodyPr>
            <a:lstStyle/>
            <a:p>
              <a:pPr algn="l"/>
              <a:r>
                <a:rPr lang="de-CH" sz="1000">
                  <a:solidFill>
                    <a:schemeClr val="tx1"/>
                  </a:solidFill>
                </a:rPr>
                <a:t>Adapted from:  GWP (M. Falkenmark), 2003, Water Management and Ecosystems: Living with Change </a:t>
              </a:r>
              <a:endParaRPr lang="en-US" sz="1000">
                <a:solidFill>
                  <a:schemeClr val="tx1"/>
                </a:solidFill>
              </a:endParaRPr>
            </a:p>
          </p:txBody>
        </p:sp>
      </p:grpSp>
      <p:sp>
        <p:nvSpPr>
          <p:cNvPr id="45080" name="Rectangle 24"/>
          <p:cNvSpPr>
            <a:spLocks noChangeArrowheads="1"/>
          </p:cNvSpPr>
          <p:nvPr/>
        </p:nvSpPr>
        <p:spPr bwMode="auto">
          <a:xfrm>
            <a:off x="3492500" y="3284538"/>
            <a:ext cx="1511300" cy="504825"/>
          </a:xfrm>
          <a:prstGeom prst="rect">
            <a:avLst/>
          </a:prstGeom>
          <a:noFill/>
          <a:ln w="9525" algn="ctr">
            <a:noFill/>
            <a:miter lim="800000"/>
            <a:headEnd/>
            <a:tailEnd/>
          </a:ln>
          <a:effectLst/>
        </p:spPr>
        <p:txBody>
          <a:bodyPr wrap="none" lIns="36000" tIns="36000" rIns="36000" bIns="36000" anchor="ctr"/>
          <a:lstStyle/>
          <a:p>
            <a:endParaRPr lang="en-US"/>
          </a:p>
        </p:txBody>
      </p:sp>
      <p:sp>
        <p:nvSpPr>
          <p:cNvPr id="45081" name="Rectangle 25"/>
          <p:cNvSpPr>
            <a:spLocks noChangeArrowheads="1"/>
          </p:cNvSpPr>
          <p:nvPr/>
        </p:nvSpPr>
        <p:spPr bwMode="auto">
          <a:xfrm>
            <a:off x="3492500" y="3141663"/>
            <a:ext cx="1584325" cy="719137"/>
          </a:xfrm>
          <a:prstGeom prst="rect">
            <a:avLst/>
          </a:prstGeom>
          <a:noFill/>
          <a:ln w="9525" algn="ctr">
            <a:noFill/>
            <a:miter lim="800000"/>
            <a:headEnd/>
            <a:tailEnd/>
          </a:ln>
          <a:effectLst/>
        </p:spPr>
        <p:txBody>
          <a:bodyPr wrap="none" lIns="36000" tIns="36000" rIns="36000" bIns="36000"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noChangeArrowheads="1"/>
          </p:cNvSpPr>
          <p:nvPr>
            <p:ph type="title"/>
          </p:nvPr>
        </p:nvSpPr>
        <p:spPr>
          <a:noFill/>
          <a:ln/>
        </p:spPr>
        <p:txBody>
          <a:bodyPr/>
          <a:lstStyle/>
          <a:p>
            <a:pPr algn="l"/>
            <a:r>
              <a:rPr lang="de-CH" sz="3200"/>
              <a:t>Blue &amp; Green Water – Pathways</a:t>
            </a:r>
          </a:p>
        </p:txBody>
      </p:sp>
      <p:sp>
        <p:nvSpPr>
          <p:cNvPr id="11" name="Slide Number Placeholder 4"/>
          <p:cNvSpPr>
            <a:spLocks noGrp="1"/>
          </p:cNvSpPr>
          <p:nvPr>
            <p:ph type="sldNum" sz="quarter" idx="12"/>
          </p:nvPr>
        </p:nvSpPr>
        <p:spPr/>
        <p:txBody>
          <a:bodyPr/>
          <a:lstStyle/>
          <a:p>
            <a:fld id="{C0A32F6F-EFFD-4A8D-8CD8-ECE17C208C65}" type="slidenum">
              <a:rPr lang="en-US"/>
              <a:pPr/>
              <a:t>11</a:t>
            </a:fld>
            <a:endParaRPr lang="en-US"/>
          </a:p>
        </p:txBody>
      </p:sp>
      <p:grpSp>
        <p:nvGrpSpPr>
          <p:cNvPr id="2" name="Group 2"/>
          <p:cNvGrpSpPr>
            <a:grpSpLocks/>
          </p:cNvGrpSpPr>
          <p:nvPr/>
        </p:nvGrpSpPr>
        <p:grpSpPr bwMode="auto">
          <a:xfrm>
            <a:off x="255588" y="908050"/>
            <a:ext cx="8637587" cy="5446713"/>
            <a:chOff x="161" y="453"/>
            <a:chExt cx="5441" cy="3431"/>
          </a:xfrm>
        </p:grpSpPr>
        <p:sp>
          <p:nvSpPr>
            <p:cNvPr id="54275" name="Text Box 3"/>
            <p:cNvSpPr txBox="1">
              <a:spLocks noChangeArrowheads="1"/>
            </p:cNvSpPr>
            <p:nvPr/>
          </p:nvSpPr>
          <p:spPr bwMode="auto">
            <a:xfrm>
              <a:off x="295" y="3730"/>
              <a:ext cx="5125" cy="154"/>
            </a:xfrm>
            <a:prstGeom prst="rect">
              <a:avLst/>
            </a:prstGeom>
            <a:noFill/>
            <a:ln w="9525">
              <a:noFill/>
              <a:miter lim="800000"/>
              <a:headEnd/>
              <a:tailEnd/>
            </a:ln>
            <a:effectLst/>
          </p:spPr>
          <p:txBody>
            <a:bodyPr>
              <a:spAutoFit/>
            </a:bodyPr>
            <a:lstStyle/>
            <a:p>
              <a:r>
                <a:rPr lang="en-US" sz="1000" i="1">
                  <a:solidFill>
                    <a:schemeClr val="tx1"/>
                  </a:solidFill>
                </a:rPr>
                <a:t>Consumptive water use by terrestrial ecosystems as seen in a global perspective. (Falkenmark in SIWI Seminar 2001).</a:t>
              </a:r>
            </a:p>
          </p:txBody>
        </p:sp>
        <p:grpSp>
          <p:nvGrpSpPr>
            <p:cNvPr id="3" name="Group 4"/>
            <p:cNvGrpSpPr>
              <a:grpSpLocks noChangeAspect="1"/>
            </p:cNvGrpSpPr>
            <p:nvPr/>
          </p:nvGrpSpPr>
          <p:grpSpPr bwMode="auto">
            <a:xfrm>
              <a:off x="161" y="453"/>
              <a:ext cx="5441" cy="3254"/>
              <a:chOff x="249" y="887"/>
              <a:chExt cx="5216" cy="3119"/>
            </a:xfrm>
          </p:grpSpPr>
          <p:sp>
            <p:nvSpPr>
              <p:cNvPr id="54277" name="AutoShape 5"/>
              <p:cNvSpPr>
                <a:spLocks noChangeAspect="1" noChangeArrowheads="1" noTextEdit="1"/>
              </p:cNvSpPr>
              <p:nvPr/>
            </p:nvSpPr>
            <p:spPr bwMode="auto">
              <a:xfrm>
                <a:off x="249" y="887"/>
                <a:ext cx="5216" cy="3119"/>
              </a:xfrm>
              <a:prstGeom prst="rect">
                <a:avLst/>
              </a:prstGeom>
              <a:noFill/>
              <a:ln w="9525">
                <a:noFill/>
                <a:miter lim="800000"/>
                <a:headEnd/>
                <a:tailEnd/>
              </a:ln>
            </p:spPr>
            <p:txBody>
              <a:bodyPr/>
              <a:lstStyle/>
              <a:p>
                <a:endParaRPr lang="en-US"/>
              </a:p>
            </p:txBody>
          </p:sp>
          <p:pic>
            <p:nvPicPr>
              <p:cNvPr id="54278" name="Picture 6"/>
              <p:cNvPicPr>
                <a:picLocks noChangeAspect="1" noChangeArrowheads="1"/>
              </p:cNvPicPr>
              <p:nvPr/>
            </p:nvPicPr>
            <p:blipFill>
              <a:blip r:embed="rId2"/>
              <a:srcRect/>
              <a:stretch>
                <a:fillRect/>
              </a:stretch>
            </p:blipFill>
            <p:spPr bwMode="auto">
              <a:xfrm>
                <a:off x="249" y="887"/>
                <a:ext cx="5227" cy="3117"/>
              </a:xfrm>
              <a:prstGeom prst="rect">
                <a:avLst/>
              </a:prstGeom>
              <a:noFill/>
              <a:ln w="9525">
                <a:noFill/>
                <a:miter lim="800000"/>
                <a:headEnd/>
                <a:tailEnd/>
              </a:ln>
            </p:spPr>
          </p:pic>
        </p:grpSp>
      </p:grpSp>
      <p:sp>
        <p:nvSpPr>
          <p:cNvPr id="54280" name="Text Box 8"/>
          <p:cNvSpPr txBox="1">
            <a:spLocks noChangeArrowheads="1"/>
          </p:cNvSpPr>
          <p:nvPr/>
        </p:nvSpPr>
        <p:spPr bwMode="auto">
          <a:xfrm>
            <a:off x="596900" y="2424113"/>
            <a:ext cx="2035175" cy="500062"/>
          </a:xfrm>
          <a:prstGeom prst="rect">
            <a:avLst/>
          </a:prstGeom>
          <a:noFill/>
          <a:ln w="9525" algn="ctr">
            <a:noFill/>
            <a:miter lim="800000"/>
            <a:headEnd/>
            <a:tailEnd/>
          </a:ln>
          <a:effectLst/>
        </p:spPr>
        <p:txBody>
          <a:bodyPr wrap="none" lIns="36000" tIns="36000" rIns="36000" bIns="36000">
            <a:spAutoFit/>
          </a:bodyPr>
          <a:lstStyle/>
          <a:p>
            <a:r>
              <a:rPr lang="de-CH" sz="2800"/>
              <a:t>percentages</a:t>
            </a:r>
            <a:endParaRPr lang="en-US" sz="2800"/>
          </a:p>
        </p:txBody>
      </p:sp>
      <p:sp>
        <p:nvSpPr>
          <p:cNvPr id="54281" name="Oval 9"/>
          <p:cNvSpPr>
            <a:spLocks noChangeArrowheads="1"/>
          </p:cNvSpPr>
          <p:nvPr/>
        </p:nvSpPr>
        <p:spPr bwMode="auto">
          <a:xfrm>
            <a:off x="1908175" y="4364038"/>
            <a:ext cx="1728788" cy="720725"/>
          </a:xfrm>
          <a:prstGeom prst="ellipse">
            <a:avLst/>
          </a:prstGeom>
          <a:noFill/>
          <a:ln w="28575" algn="ctr">
            <a:solidFill>
              <a:srgbClr val="FF3300"/>
            </a:solidFill>
            <a:round/>
            <a:headEnd/>
            <a:tailEnd/>
          </a:ln>
          <a:effectLst/>
        </p:spPr>
        <p:txBody>
          <a:bodyPr wrap="none" lIns="36000" tIns="36000" rIns="36000" bIns="36000" anchor="ctr"/>
          <a:lstStyle/>
          <a:p>
            <a:endParaRPr lang="en-US"/>
          </a:p>
        </p:txBody>
      </p:sp>
      <p:sp>
        <p:nvSpPr>
          <p:cNvPr id="54282" name="Oval 10"/>
          <p:cNvSpPr>
            <a:spLocks noChangeArrowheads="1"/>
          </p:cNvSpPr>
          <p:nvPr/>
        </p:nvSpPr>
        <p:spPr bwMode="auto">
          <a:xfrm>
            <a:off x="4067175" y="5229225"/>
            <a:ext cx="1728788" cy="720725"/>
          </a:xfrm>
          <a:prstGeom prst="ellipse">
            <a:avLst/>
          </a:prstGeom>
          <a:noFill/>
          <a:ln w="28575" algn="ctr">
            <a:solidFill>
              <a:srgbClr val="FF3300"/>
            </a:solidFill>
            <a:round/>
            <a:headEnd/>
            <a:tailEnd/>
          </a:ln>
          <a:effectLst/>
        </p:spPr>
        <p:txBody>
          <a:bodyPr wrap="none" lIns="36000" tIns="36000" rIns="36000" bIns="36000"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
          <p:cNvSpPr>
            <a:spLocks noGrp="1"/>
          </p:cNvSpPr>
          <p:nvPr>
            <p:ph type="sldNum" sz="quarter" idx="12"/>
          </p:nvPr>
        </p:nvSpPr>
        <p:spPr/>
        <p:txBody>
          <a:bodyPr/>
          <a:lstStyle/>
          <a:p>
            <a:fld id="{D4E5D536-BBE5-4838-BD2C-08EB8FF45F25}" type="slidenum">
              <a:rPr lang="en-US"/>
              <a:pPr/>
              <a:t>12</a:t>
            </a:fld>
            <a:endParaRPr lang="en-US"/>
          </a:p>
        </p:txBody>
      </p:sp>
      <p:sp>
        <p:nvSpPr>
          <p:cNvPr id="49154"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More Detailed Cycle Components</a:t>
            </a:r>
            <a:endParaRPr lang="de-CH"/>
          </a:p>
        </p:txBody>
      </p:sp>
      <p:pic>
        <p:nvPicPr>
          <p:cNvPr id="49156" name="Picture 4" descr="ciclo hidrologico XXa"/>
          <p:cNvPicPr>
            <a:picLocks noChangeAspect="1" noChangeArrowheads="1"/>
          </p:cNvPicPr>
          <p:nvPr/>
        </p:nvPicPr>
        <p:blipFill>
          <a:blip r:embed="rId3"/>
          <a:srcRect/>
          <a:stretch>
            <a:fillRect/>
          </a:stretch>
        </p:blipFill>
        <p:spPr bwMode="auto">
          <a:xfrm>
            <a:off x="250825" y="719138"/>
            <a:ext cx="8637588" cy="5616575"/>
          </a:xfrm>
          <a:prstGeom prst="rect">
            <a:avLst/>
          </a:prstGeom>
          <a:solidFill>
            <a:srgbClr val="0000FF"/>
          </a:solidFill>
          <a:ln w="9525">
            <a:solidFill>
              <a:schemeClr val="tx1"/>
            </a:solidFill>
            <a:miter lim="800000"/>
            <a:headEnd/>
            <a:tailEnd/>
          </a:ln>
        </p:spPr>
      </p:pic>
      <p:sp>
        <p:nvSpPr>
          <p:cNvPr id="49157" name="Text Box 5"/>
          <p:cNvSpPr txBox="1">
            <a:spLocks noChangeAspect="1" noChangeArrowheads="1"/>
          </p:cNvSpPr>
          <p:nvPr/>
        </p:nvSpPr>
        <p:spPr bwMode="auto">
          <a:xfrm>
            <a:off x="6908800" y="3967163"/>
            <a:ext cx="725488" cy="304800"/>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Ocean</a:t>
            </a:r>
          </a:p>
        </p:txBody>
      </p:sp>
      <p:sp>
        <p:nvSpPr>
          <p:cNvPr id="49158" name="Text Box 6"/>
          <p:cNvSpPr txBox="1">
            <a:spLocks noChangeAspect="1" noChangeArrowheads="1"/>
          </p:cNvSpPr>
          <p:nvPr/>
        </p:nvSpPr>
        <p:spPr bwMode="auto">
          <a:xfrm>
            <a:off x="4384675" y="2025650"/>
            <a:ext cx="1624013" cy="438150"/>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rgbClr val="009900"/>
                </a:solidFill>
              </a:rPr>
              <a:t>Evaporation </a:t>
            </a:r>
          </a:p>
          <a:p>
            <a:pPr eaLnBrk="0" hangingPunct="0">
              <a:lnSpc>
                <a:spcPct val="95000"/>
              </a:lnSpc>
            </a:pPr>
            <a:r>
              <a:rPr lang="es-ES_tradnl" sz="1200" b="1">
                <a:solidFill>
                  <a:srgbClr val="009900"/>
                </a:solidFill>
              </a:rPr>
              <a:t>Evapo-transpiration</a:t>
            </a:r>
          </a:p>
        </p:txBody>
      </p:sp>
      <p:sp>
        <p:nvSpPr>
          <p:cNvPr id="49159" name="Text Box 7"/>
          <p:cNvSpPr txBox="1">
            <a:spLocks noChangeAspect="1" noChangeArrowheads="1"/>
          </p:cNvSpPr>
          <p:nvPr/>
        </p:nvSpPr>
        <p:spPr bwMode="auto">
          <a:xfrm>
            <a:off x="4495800" y="4398963"/>
            <a:ext cx="695325" cy="304800"/>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runoff</a:t>
            </a:r>
          </a:p>
        </p:txBody>
      </p:sp>
      <p:sp>
        <p:nvSpPr>
          <p:cNvPr id="49160" name="AutoShape 8"/>
          <p:cNvSpPr>
            <a:spLocks noChangeAspect="1" noChangeArrowheads="1"/>
          </p:cNvSpPr>
          <p:nvPr/>
        </p:nvSpPr>
        <p:spPr bwMode="auto">
          <a:xfrm>
            <a:off x="5240338" y="2463800"/>
            <a:ext cx="222250" cy="595313"/>
          </a:xfrm>
          <a:prstGeom prst="upArrow">
            <a:avLst>
              <a:gd name="adj1" fmla="val 50000"/>
              <a:gd name="adj2" fmla="val 66964"/>
            </a:avLst>
          </a:prstGeom>
          <a:solidFill>
            <a:srgbClr val="00FF00"/>
          </a:solidFill>
          <a:ln w="9525">
            <a:solidFill>
              <a:schemeClr val="tx1"/>
            </a:solidFill>
            <a:miter lim="800000"/>
            <a:headEnd/>
            <a:tailEnd/>
          </a:ln>
          <a:effectLst/>
        </p:spPr>
        <p:txBody>
          <a:bodyPr wrap="none" anchor="ctr"/>
          <a:lstStyle/>
          <a:p>
            <a:endParaRPr lang="en-US"/>
          </a:p>
        </p:txBody>
      </p:sp>
      <p:sp>
        <p:nvSpPr>
          <p:cNvPr id="49175" name="Line 23"/>
          <p:cNvSpPr>
            <a:spLocks noChangeAspect="1" noChangeShapeType="1"/>
          </p:cNvSpPr>
          <p:nvPr/>
        </p:nvSpPr>
        <p:spPr bwMode="auto">
          <a:xfrm flipH="1" flipV="1">
            <a:off x="4570413" y="3133725"/>
            <a:ext cx="1265237" cy="149225"/>
          </a:xfrm>
          <a:prstGeom prst="line">
            <a:avLst/>
          </a:prstGeom>
          <a:noFill/>
          <a:ln w="9525">
            <a:solidFill>
              <a:schemeClr val="tx1"/>
            </a:solidFill>
            <a:round/>
            <a:headEnd/>
            <a:tailEnd/>
          </a:ln>
          <a:effectLst/>
        </p:spPr>
        <p:txBody>
          <a:bodyPr wrap="none" anchor="ctr"/>
          <a:lstStyle/>
          <a:p>
            <a:endParaRPr lang="en-US"/>
          </a:p>
        </p:txBody>
      </p:sp>
      <p:sp>
        <p:nvSpPr>
          <p:cNvPr id="49202" name="Line 50"/>
          <p:cNvSpPr>
            <a:spLocks noChangeAspect="1" noChangeShapeType="1"/>
          </p:cNvSpPr>
          <p:nvPr/>
        </p:nvSpPr>
        <p:spPr bwMode="auto">
          <a:xfrm>
            <a:off x="7473950" y="3208338"/>
            <a:ext cx="0" cy="7937"/>
          </a:xfrm>
          <a:prstGeom prst="line">
            <a:avLst/>
          </a:prstGeom>
          <a:noFill/>
          <a:ln w="28575">
            <a:solidFill>
              <a:schemeClr val="bg2"/>
            </a:solidFill>
            <a:round/>
            <a:headEnd/>
            <a:tailEnd type="triangle" w="med" len="med"/>
          </a:ln>
          <a:effectLst/>
        </p:spPr>
        <p:txBody>
          <a:bodyPr wrap="none" anchor="ctr"/>
          <a:lstStyle/>
          <a:p>
            <a:endParaRPr lang="en-US"/>
          </a:p>
        </p:txBody>
      </p:sp>
      <p:sp>
        <p:nvSpPr>
          <p:cNvPr id="49205" name="Freeform 53" descr="Corcho"/>
          <p:cNvSpPr>
            <a:spLocks noChangeAspect="1"/>
          </p:cNvSpPr>
          <p:nvPr/>
        </p:nvSpPr>
        <p:spPr bwMode="auto">
          <a:xfrm>
            <a:off x="250825" y="4678363"/>
            <a:ext cx="4291013" cy="1030287"/>
          </a:xfrm>
          <a:custGeom>
            <a:avLst/>
            <a:gdLst/>
            <a:ahLst/>
            <a:cxnLst>
              <a:cxn ang="0">
                <a:pos x="2761" y="162"/>
              </a:cxn>
              <a:cxn ang="0">
                <a:pos x="2725" y="210"/>
              </a:cxn>
              <a:cxn ang="0">
                <a:pos x="2677" y="264"/>
              </a:cxn>
              <a:cxn ang="0">
                <a:pos x="2551" y="342"/>
              </a:cxn>
              <a:cxn ang="0">
                <a:pos x="2497" y="384"/>
              </a:cxn>
              <a:cxn ang="0">
                <a:pos x="2461" y="408"/>
              </a:cxn>
              <a:cxn ang="0">
                <a:pos x="2443" y="420"/>
              </a:cxn>
              <a:cxn ang="0">
                <a:pos x="2389" y="456"/>
              </a:cxn>
              <a:cxn ang="0">
                <a:pos x="2335" y="492"/>
              </a:cxn>
              <a:cxn ang="0">
                <a:pos x="2239" y="522"/>
              </a:cxn>
              <a:cxn ang="0">
                <a:pos x="2005" y="594"/>
              </a:cxn>
              <a:cxn ang="0">
                <a:pos x="1873" y="636"/>
              </a:cxn>
              <a:cxn ang="0">
                <a:pos x="1711" y="648"/>
              </a:cxn>
              <a:cxn ang="0">
                <a:pos x="1513" y="654"/>
              </a:cxn>
              <a:cxn ang="0">
                <a:pos x="1159" y="624"/>
              </a:cxn>
              <a:cxn ang="0">
                <a:pos x="1027" y="594"/>
              </a:cxn>
              <a:cxn ang="0">
                <a:pos x="817" y="576"/>
              </a:cxn>
              <a:cxn ang="0">
                <a:pos x="103" y="480"/>
              </a:cxn>
              <a:cxn ang="0">
                <a:pos x="13" y="450"/>
              </a:cxn>
              <a:cxn ang="0">
                <a:pos x="25" y="0"/>
              </a:cxn>
              <a:cxn ang="0">
                <a:pos x="139" y="42"/>
              </a:cxn>
              <a:cxn ang="0">
                <a:pos x="397" y="102"/>
              </a:cxn>
              <a:cxn ang="0">
                <a:pos x="631" y="174"/>
              </a:cxn>
              <a:cxn ang="0">
                <a:pos x="709" y="198"/>
              </a:cxn>
              <a:cxn ang="0">
                <a:pos x="835" y="216"/>
              </a:cxn>
              <a:cxn ang="0">
                <a:pos x="925" y="246"/>
              </a:cxn>
              <a:cxn ang="0">
                <a:pos x="1015" y="288"/>
              </a:cxn>
              <a:cxn ang="0">
                <a:pos x="1297" y="330"/>
              </a:cxn>
              <a:cxn ang="0">
                <a:pos x="1513" y="360"/>
              </a:cxn>
              <a:cxn ang="0">
                <a:pos x="1687" y="408"/>
              </a:cxn>
              <a:cxn ang="0">
                <a:pos x="1933" y="438"/>
              </a:cxn>
              <a:cxn ang="0">
                <a:pos x="2179" y="432"/>
              </a:cxn>
              <a:cxn ang="0">
                <a:pos x="2299" y="402"/>
              </a:cxn>
              <a:cxn ang="0">
                <a:pos x="2551" y="306"/>
              </a:cxn>
              <a:cxn ang="0">
                <a:pos x="2623" y="258"/>
              </a:cxn>
              <a:cxn ang="0">
                <a:pos x="2659" y="246"/>
              </a:cxn>
              <a:cxn ang="0">
                <a:pos x="2677" y="240"/>
              </a:cxn>
              <a:cxn ang="0">
                <a:pos x="2731" y="198"/>
              </a:cxn>
              <a:cxn ang="0">
                <a:pos x="2749" y="192"/>
              </a:cxn>
              <a:cxn ang="0">
                <a:pos x="2761" y="162"/>
              </a:cxn>
            </a:cxnLst>
            <a:rect l="0" t="0" r="r" b="b"/>
            <a:pathLst>
              <a:path w="2761" h="664">
                <a:moveTo>
                  <a:pt x="2761" y="162"/>
                </a:moveTo>
                <a:cubicBezTo>
                  <a:pt x="2753" y="187"/>
                  <a:pt x="2744" y="193"/>
                  <a:pt x="2725" y="210"/>
                </a:cubicBezTo>
                <a:cubicBezTo>
                  <a:pt x="2707" y="226"/>
                  <a:pt x="2695" y="248"/>
                  <a:pt x="2677" y="264"/>
                </a:cubicBezTo>
                <a:cubicBezTo>
                  <a:pt x="2639" y="297"/>
                  <a:pt x="2592" y="315"/>
                  <a:pt x="2551" y="342"/>
                </a:cubicBezTo>
                <a:cubicBezTo>
                  <a:pt x="2531" y="355"/>
                  <a:pt x="2516" y="369"/>
                  <a:pt x="2497" y="384"/>
                </a:cubicBezTo>
                <a:cubicBezTo>
                  <a:pt x="2486" y="393"/>
                  <a:pt x="2473" y="400"/>
                  <a:pt x="2461" y="408"/>
                </a:cubicBezTo>
                <a:cubicBezTo>
                  <a:pt x="2455" y="412"/>
                  <a:pt x="2443" y="420"/>
                  <a:pt x="2443" y="420"/>
                </a:cubicBezTo>
                <a:cubicBezTo>
                  <a:pt x="2427" y="444"/>
                  <a:pt x="2414" y="441"/>
                  <a:pt x="2389" y="456"/>
                </a:cubicBezTo>
                <a:cubicBezTo>
                  <a:pt x="2370" y="467"/>
                  <a:pt x="2356" y="485"/>
                  <a:pt x="2335" y="492"/>
                </a:cubicBezTo>
                <a:cubicBezTo>
                  <a:pt x="2303" y="503"/>
                  <a:pt x="2271" y="511"/>
                  <a:pt x="2239" y="522"/>
                </a:cubicBezTo>
                <a:cubicBezTo>
                  <a:pt x="2162" y="548"/>
                  <a:pt x="2083" y="571"/>
                  <a:pt x="2005" y="594"/>
                </a:cubicBezTo>
                <a:cubicBezTo>
                  <a:pt x="1964" y="606"/>
                  <a:pt x="1915" y="634"/>
                  <a:pt x="1873" y="636"/>
                </a:cubicBezTo>
                <a:cubicBezTo>
                  <a:pt x="1819" y="639"/>
                  <a:pt x="1765" y="645"/>
                  <a:pt x="1711" y="648"/>
                </a:cubicBezTo>
                <a:cubicBezTo>
                  <a:pt x="1645" y="651"/>
                  <a:pt x="1579" y="652"/>
                  <a:pt x="1513" y="654"/>
                </a:cubicBezTo>
                <a:cubicBezTo>
                  <a:pt x="1389" y="664"/>
                  <a:pt x="1280" y="635"/>
                  <a:pt x="1159" y="624"/>
                </a:cubicBezTo>
                <a:cubicBezTo>
                  <a:pt x="1115" y="615"/>
                  <a:pt x="1071" y="598"/>
                  <a:pt x="1027" y="594"/>
                </a:cubicBezTo>
                <a:cubicBezTo>
                  <a:pt x="957" y="587"/>
                  <a:pt x="886" y="589"/>
                  <a:pt x="817" y="576"/>
                </a:cubicBezTo>
                <a:cubicBezTo>
                  <a:pt x="581" y="533"/>
                  <a:pt x="343" y="502"/>
                  <a:pt x="103" y="480"/>
                </a:cubicBezTo>
                <a:cubicBezTo>
                  <a:pt x="70" y="469"/>
                  <a:pt x="49" y="456"/>
                  <a:pt x="13" y="450"/>
                </a:cubicBezTo>
                <a:cubicBezTo>
                  <a:pt x="0" y="305"/>
                  <a:pt x="2" y="141"/>
                  <a:pt x="25" y="0"/>
                </a:cubicBezTo>
                <a:cubicBezTo>
                  <a:pt x="65" y="10"/>
                  <a:pt x="100" y="29"/>
                  <a:pt x="139" y="42"/>
                </a:cubicBezTo>
                <a:cubicBezTo>
                  <a:pt x="223" y="70"/>
                  <a:pt x="312" y="79"/>
                  <a:pt x="397" y="102"/>
                </a:cubicBezTo>
                <a:cubicBezTo>
                  <a:pt x="476" y="123"/>
                  <a:pt x="553" y="151"/>
                  <a:pt x="631" y="174"/>
                </a:cubicBezTo>
                <a:cubicBezTo>
                  <a:pt x="657" y="182"/>
                  <a:pt x="682" y="194"/>
                  <a:pt x="709" y="198"/>
                </a:cubicBezTo>
                <a:cubicBezTo>
                  <a:pt x="751" y="205"/>
                  <a:pt x="793" y="210"/>
                  <a:pt x="835" y="216"/>
                </a:cubicBezTo>
                <a:cubicBezTo>
                  <a:pt x="859" y="224"/>
                  <a:pt x="903" y="231"/>
                  <a:pt x="925" y="246"/>
                </a:cubicBezTo>
                <a:cubicBezTo>
                  <a:pt x="947" y="261"/>
                  <a:pt x="988" y="281"/>
                  <a:pt x="1015" y="288"/>
                </a:cubicBezTo>
                <a:cubicBezTo>
                  <a:pt x="1106" y="311"/>
                  <a:pt x="1204" y="321"/>
                  <a:pt x="1297" y="330"/>
                </a:cubicBezTo>
                <a:cubicBezTo>
                  <a:pt x="1368" y="348"/>
                  <a:pt x="1440" y="354"/>
                  <a:pt x="1513" y="360"/>
                </a:cubicBezTo>
                <a:cubicBezTo>
                  <a:pt x="1572" y="372"/>
                  <a:pt x="1628" y="397"/>
                  <a:pt x="1687" y="408"/>
                </a:cubicBezTo>
                <a:cubicBezTo>
                  <a:pt x="1768" y="423"/>
                  <a:pt x="1851" y="429"/>
                  <a:pt x="1933" y="438"/>
                </a:cubicBezTo>
                <a:cubicBezTo>
                  <a:pt x="2015" y="436"/>
                  <a:pt x="2097" y="436"/>
                  <a:pt x="2179" y="432"/>
                </a:cubicBezTo>
                <a:cubicBezTo>
                  <a:pt x="2220" y="430"/>
                  <a:pt x="2259" y="410"/>
                  <a:pt x="2299" y="402"/>
                </a:cubicBezTo>
                <a:cubicBezTo>
                  <a:pt x="2393" y="383"/>
                  <a:pt x="2472" y="359"/>
                  <a:pt x="2551" y="306"/>
                </a:cubicBezTo>
                <a:cubicBezTo>
                  <a:pt x="2569" y="279"/>
                  <a:pt x="2593" y="270"/>
                  <a:pt x="2623" y="258"/>
                </a:cubicBezTo>
                <a:cubicBezTo>
                  <a:pt x="2635" y="253"/>
                  <a:pt x="2647" y="250"/>
                  <a:pt x="2659" y="246"/>
                </a:cubicBezTo>
                <a:cubicBezTo>
                  <a:pt x="2665" y="244"/>
                  <a:pt x="2677" y="240"/>
                  <a:pt x="2677" y="240"/>
                </a:cubicBezTo>
                <a:cubicBezTo>
                  <a:pt x="2705" y="212"/>
                  <a:pt x="2688" y="227"/>
                  <a:pt x="2731" y="198"/>
                </a:cubicBezTo>
                <a:cubicBezTo>
                  <a:pt x="2736" y="194"/>
                  <a:pt x="2745" y="197"/>
                  <a:pt x="2749" y="192"/>
                </a:cubicBezTo>
                <a:cubicBezTo>
                  <a:pt x="2756" y="184"/>
                  <a:pt x="2757" y="172"/>
                  <a:pt x="2761" y="162"/>
                </a:cubicBezTo>
                <a:close/>
              </a:path>
            </a:pathLst>
          </a:custGeom>
          <a:blipFill dpi="0" rotWithShape="0">
            <a:blip r:embed="rId4"/>
            <a:srcRect/>
            <a:tile tx="0" ty="0" sx="100000" sy="100000" flip="none" algn="tl"/>
          </a:blipFill>
          <a:ln w="19050" cmpd="sng">
            <a:solidFill>
              <a:schemeClr val="tx1"/>
            </a:solidFill>
            <a:round/>
            <a:headEnd/>
            <a:tailEnd/>
          </a:ln>
          <a:effectLst/>
        </p:spPr>
        <p:txBody>
          <a:bodyPr wrap="none" anchor="ctr"/>
          <a:lstStyle/>
          <a:p>
            <a:endParaRPr lang="en-US"/>
          </a:p>
        </p:txBody>
      </p:sp>
      <p:sp>
        <p:nvSpPr>
          <p:cNvPr id="49206" name="Text Box 54"/>
          <p:cNvSpPr txBox="1">
            <a:spLocks noChangeAspect="1" noChangeArrowheads="1"/>
          </p:cNvSpPr>
          <p:nvPr/>
        </p:nvSpPr>
        <p:spPr bwMode="auto">
          <a:xfrm>
            <a:off x="1527175" y="5219700"/>
            <a:ext cx="804863" cy="304800"/>
          </a:xfrm>
          <a:prstGeom prst="rect">
            <a:avLst/>
          </a:prstGeom>
          <a:noFill/>
          <a:ln w="9525">
            <a:noFill/>
            <a:miter lim="800000"/>
            <a:headEnd/>
            <a:tailEnd/>
          </a:ln>
          <a:effectLst/>
        </p:spPr>
        <p:txBody>
          <a:bodyPr wrap="none">
            <a:spAutoFit/>
          </a:bodyPr>
          <a:lstStyle/>
          <a:p>
            <a:pPr algn="l" eaLnBrk="0" hangingPunct="0"/>
            <a:r>
              <a:rPr lang="es-ES_tradnl" sz="1400" b="1">
                <a:solidFill>
                  <a:srgbClr val="FFFF00"/>
                </a:solidFill>
              </a:rPr>
              <a:t>Aquifer</a:t>
            </a:r>
          </a:p>
        </p:txBody>
      </p:sp>
      <p:sp>
        <p:nvSpPr>
          <p:cNvPr id="49207" name="Freeform 55" descr="Madera"/>
          <p:cNvSpPr>
            <a:spLocks noChangeAspect="1"/>
          </p:cNvSpPr>
          <p:nvPr/>
        </p:nvSpPr>
        <p:spPr bwMode="auto">
          <a:xfrm>
            <a:off x="271463" y="3835400"/>
            <a:ext cx="4244975" cy="1533525"/>
          </a:xfrm>
          <a:custGeom>
            <a:avLst/>
            <a:gdLst/>
            <a:ahLst/>
            <a:cxnLst>
              <a:cxn ang="0">
                <a:pos x="0" y="0"/>
              </a:cxn>
              <a:cxn ang="0">
                <a:pos x="111" y="33"/>
              </a:cxn>
              <a:cxn ang="0">
                <a:pos x="166" y="70"/>
              </a:cxn>
              <a:cxn ang="0">
                <a:pos x="231" y="102"/>
              </a:cxn>
              <a:cxn ang="0">
                <a:pos x="263" y="111"/>
              </a:cxn>
              <a:cxn ang="0">
                <a:pos x="281" y="116"/>
              </a:cxn>
              <a:cxn ang="0">
                <a:pos x="314" y="130"/>
              </a:cxn>
              <a:cxn ang="0">
                <a:pos x="355" y="139"/>
              </a:cxn>
              <a:cxn ang="0">
                <a:pos x="494" y="185"/>
              </a:cxn>
              <a:cxn ang="0">
                <a:pos x="660" y="180"/>
              </a:cxn>
              <a:cxn ang="0">
                <a:pos x="752" y="208"/>
              </a:cxn>
              <a:cxn ang="0">
                <a:pos x="835" y="245"/>
              </a:cxn>
              <a:cxn ang="0">
                <a:pos x="928" y="291"/>
              </a:cxn>
              <a:cxn ang="0">
                <a:pos x="951" y="310"/>
              </a:cxn>
              <a:cxn ang="0">
                <a:pos x="1006" y="323"/>
              </a:cxn>
              <a:cxn ang="0">
                <a:pos x="1149" y="314"/>
              </a:cxn>
              <a:cxn ang="0">
                <a:pos x="1200" y="333"/>
              </a:cxn>
              <a:cxn ang="0">
                <a:pos x="1283" y="365"/>
              </a:cxn>
              <a:cxn ang="0">
                <a:pos x="1560" y="457"/>
              </a:cxn>
              <a:cxn ang="0">
                <a:pos x="1694" y="485"/>
              </a:cxn>
              <a:cxn ang="0">
                <a:pos x="1795" y="517"/>
              </a:cxn>
              <a:cxn ang="0">
                <a:pos x="1846" y="540"/>
              </a:cxn>
              <a:cxn ang="0">
                <a:pos x="1957" y="568"/>
              </a:cxn>
              <a:cxn ang="0">
                <a:pos x="2151" y="600"/>
              </a:cxn>
              <a:cxn ang="0">
                <a:pos x="2183" y="600"/>
              </a:cxn>
              <a:cxn ang="0">
                <a:pos x="2271" y="614"/>
              </a:cxn>
              <a:cxn ang="0">
                <a:pos x="2354" y="637"/>
              </a:cxn>
              <a:cxn ang="0">
                <a:pos x="2428" y="646"/>
              </a:cxn>
              <a:cxn ang="0">
                <a:pos x="2548" y="679"/>
              </a:cxn>
              <a:cxn ang="0">
                <a:pos x="2608" y="683"/>
              </a:cxn>
              <a:cxn ang="0">
                <a:pos x="2737" y="702"/>
              </a:cxn>
              <a:cxn ang="0">
                <a:pos x="2686" y="753"/>
              </a:cxn>
              <a:cxn ang="0">
                <a:pos x="2658" y="771"/>
              </a:cxn>
              <a:cxn ang="0">
                <a:pos x="2585" y="803"/>
              </a:cxn>
              <a:cxn ang="0">
                <a:pos x="2525" y="850"/>
              </a:cxn>
              <a:cxn ang="0">
                <a:pos x="2483" y="868"/>
              </a:cxn>
              <a:cxn ang="0">
                <a:pos x="2414" y="900"/>
              </a:cxn>
              <a:cxn ang="0">
                <a:pos x="2345" y="928"/>
              </a:cxn>
              <a:cxn ang="0">
                <a:pos x="2188" y="965"/>
              </a:cxn>
              <a:cxn ang="0">
                <a:pos x="2054" y="983"/>
              </a:cxn>
              <a:cxn ang="0">
                <a:pos x="1758" y="960"/>
              </a:cxn>
              <a:cxn ang="0">
                <a:pos x="1675" y="946"/>
              </a:cxn>
              <a:cxn ang="0">
                <a:pos x="1454" y="886"/>
              </a:cxn>
              <a:cxn ang="0">
                <a:pos x="1329" y="873"/>
              </a:cxn>
              <a:cxn ang="0">
                <a:pos x="1191" y="859"/>
              </a:cxn>
              <a:cxn ang="0">
                <a:pos x="946" y="808"/>
              </a:cxn>
              <a:cxn ang="0">
                <a:pos x="941" y="794"/>
              </a:cxn>
              <a:cxn ang="0">
                <a:pos x="803" y="753"/>
              </a:cxn>
              <a:cxn ang="0">
                <a:pos x="678" y="734"/>
              </a:cxn>
              <a:cxn ang="0">
                <a:pos x="614" y="716"/>
              </a:cxn>
              <a:cxn ang="0">
                <a:pos x="577" y="697"/>
              </a:cxn>
              <a:cxn ang="0">
                <a:pos x="388" y="637"/>
              </a:cxn>
              <a:cxn ang="0">
                <a:pos x="305" y="619"/>
              </a:cxn>
              <a:cxn ang="0">
                <a:pos x="245" y="610"/>
              </a:cxn>
              <a:cxn ang="0">
                <a:pos x="97" y="573"/>
              </a:cxn>
              <a:cxn ang="0">
                <a:pos x="0" y="531"/>
              </a:cxn>
              <a:cxn ang="0">
                <a:pos x="0" y="120"/>
              </a:cxn>
              <a:cxn ang="0">
                <a:pos x="0" y="0"/>
              </a:cxn>
            </a:cxnLst>
            <a:rect l="0" t="0" r="r" b="b"/>
            <a:pathLst>
              <a:path w="2737" h="989">
                <a:moveTo>
                  <a:pt x="0" y="0"/>
                </a:moveTo>
                <a:cubicBezTo>
                  <a:pt x="24" y="27"/>
                  <a:pt x="78" y="21"/>
                  <a:pt x="111" y="33"/>
                </a:cubicBezTo>
                <a:cubicBezTo>
                  <a:pt x="126" y="54"/>
                  <a:pt x="143" y="63"/>
                  <a:pt x="166" y="70"/>
                </a:cubicBezTo>
                <a:cubicBezTo>
                  <a:pt x="180" y="91"/>
                  <a:pt x="208" y="95"/>
                  <a:pt x="231" y="102"/>
                </a:cubicBezTo>
                <a:cubicBezTo>
                  <a:pt x="242" y="105"/>
                  <a:pt x="252" y="108"/>
                  <a:pt x="263" y="111"/>
                </a:cubicBezTo>
                <a:cubicBezTo>
                  <a:pt x="269" y="113"/>
                  <a:pt x="281" y="116"/>
                  <a:pt x="281" y="116"/>
                </a:cubicBezTo>
                <a:cubicBezTo>
                  <a:pt x="299" y="128"/>
                  <a:pt x="291" y="125"/>
                  <a:pt x="314" y="130"/>
                </a:cubicBezTo>
                <a:cubicBezTo>
                  <a:pt x="328" y="133"/>
                  <a:pt x="355" y="139"/>
                  <a:pt x="355" y="139"/>
                </a:cubicBezTo>
                <a:cubicBezTo>
                  <a:pt x="396" y="165"/>
                  <a:pt x="447" y="175"/>
                  <a:pt x="494" y="185"/>
                </a:cubicBezTo>
                <a:cubicBezTo>
                  <a:pt x="551" y="181"/>
                  <a:pt x="603" y="185"/>
                  <a:pt x="660" y="180"/>
                </a:cubicBezTo>
                <a:cubicBezTo>
                  <a:pt x="690" y="188"/>
                  <a:pt x="724" y="194"/>
                  <a:pt x="752" y="208"/>
                </a:cubicBezTo>
                <a:cubicBezTo>
                  <a:pt x="780" y="222"/>
                  <a:pt x="805" y="234"/>
                  <a:pt x="835" y="245"/>
                </a:cubicBezTo>
                <a:cubicBezTo>
                  <a:pt x="863" y="270"/>
                  <a:pt x="896" y="274"/>
                  <a:pt x="928" y="291"/>
                </a:cubicBezTo>
                <a:cubicBezTo>
                  <a:pt x="937" y="296"/>
                  <a:pt x="942" y="306"/>
                  <a:pt x="951" y="310"/>
                </a:cubicBezTo>
                <a:cubicBezTo>
                  <a:pt x="966" y="317"/>
                  <a:pt x="989" y="320"/>
                  <a:pt x="1006" y="323"/>
                </a:cubicBezTo>
                <a:cubicBezTo>
                  <a:pt x="1070" y="320"/>
                  <a:pt x="1089" y="310"/>
                  <a:pt x="1149" y="314"/>
                </a:cubicBezTo>
                <a:cubicBezTo>
                  <a:pt x="1167" y="325"/>
                  <a:pt x="1179" y="328"/>
                  <a:pt x="1200" y="333"/>
                </a:cubicBezTo>
                <a:cubicBezTo>
                  <a:pt x="1235" y="355"/>
                  <a:pt x="1251" y="349"/>
                  <a:pt x="1283" y="365"/>
                </a:cubicBezTo>
                <a:cubicBezTo>
                  <a:pt x="1373" y="410"/>
                  <a:pt x="1463" y="431"/>
                  <a:pt x="1560" y="457"/>
                </a:cubicBezTo>
                <a:cubicBezTo>
                  <a:pt x="1607" y="470"/>
                  <a:pt x="1644" y="481"/>
                  <a:pt x="1694" y="485"/>
                </a:cubicBezTo>
                <a:cubicBezTo>
                  <a:pt x="1724" y="504"/>
                  <a:pt x="1761" y="507"/>
                  <a:pt x="1795" y="517"/>
                </a:cubicBezTo>
                <a:cubicBezTo>
                  <a:pt x="1810" y="530"/>
                  <a:pt x="1827" y="535"/>
                  <a:pt x="1846" y="540"/>
                </a:cubicBezTo>
                <a:cubicBezTo>
                  <a:pt x="1878" y="563"/>
                  <a:pt x="1919" y="563"/>
                  <a:pt x="1957" y="568"/>
                </a:cubicBezTo>
                <a:cubicBezTo>
                  <a:pt x="2022" y="577"/>
                  <a:pt x="2086" y="589"/>
                  <a:pt x="2151" y="600"/>
                </a:cubicBezTo>
                <a:cubicBezTo>
                  <a:pt x="2185" y="612"/>
                  <a:pt x="2143" y="600"/>
                  <a:pt x="2183" y="600"/>
                </a:cubicBezTo>
                <a:cubicBezTo>
                  <a:pt x="2195" y="600"/>
                  <a:pt x="2266" y="613"/>
                  <a:pt x="2271" y="614"/>
                </a:cubicBezTo>
                <a:cubicBezTo>
                  <a:pt x="2299" y="620"/>
                  <a:pt x="2326" y="629"/>
                  <a:pt x="2354" y="637"/>
                </a:cubicBezTo>
                <a:cubicBezTo>
                  <a:pt x="2378" y="644"/>
                  <a:pt x="2403" y="643"/>
                  <a:pt x="2428" y="646"/>
                </a:cubicBezTo>
                <a:cubicBezTo>
                  <a:pt x="2469" y="651"/>
                  <a:pt x="2509" y="665"/>
                  <a:pt x="2548" y="679"/>
                </a:cubicBezTo>
                <a:cubicBezTo>
                  <a:pt x="2569" y="671"/>
                  <a:pt x="2587" y="678"/>
                  <a:pt x="2608" y="683"/>
                </a:cubicBezTo>
                <a:cubicBezTo>
                  <a:pt x="2650" y="693"/>
                  <a:pt x="2694" y="702"/>
                  <a:pt x="2737" y="702"/>
                </a:cubicBezTo>
                <a:cubicBezTo>
                  <a:pt x="2716" y="735"/>
                  <a:pt x="2728" y="738"/>
                  <a:pt x="2686" y="753"/>
                </a:cubicBezTo>
                <a:cubicBezTo>
                  <a:pt x="2676" y="757"/>
                  <a:pt x="2658" y="771"/>
                  <a:pt x="2658" y="771"/>
                </a:cubicBezTo>
                <a:cubicBezTo>
                  <a:pt x="2642" y="796"/>
                  <a:pt x="2612" y="795"/>
                  <a:pt x="2585" y="803"/>
                </a:cubicBezTo>
                <a:cubicBezTo>
                  <a:pt x="2564" y="818"/>
                  <a:pt x="2549" y="841"/>
                  <a:pt x="2525" y="850"/>
                </a:cubicBezTo>
                <a:cubicBezTo>
                  <a:pt x="2512" y="862"/>
                  <a:pt x="2498" y="860"/>
                  <a:pt x="2483" y="868"/>
                </a:cubicBezTo>
                <a:cubicBezTo>
                  <a:pt x="2459" y="881"/>
                  <a:pt x="2441" y="892"/>
                  <a:pt x="2414" y="900"/>
                </a:cubicBezTo>
                <a:cubicBezTo>
                  <a:pt x="2399" y="917"/>
                  <a:pt x="2366" y="924"/>
                  <a:pt x="2345" y="928"/>
                </a:cubicBezTo>
                <a:cubicBezTo>
                  <a:pt x="2293" y="937"/>
                  <a:pt x="2237" y="946"/>
                  <a:pt x="2188" y="965"/>
                </a:cubicBezTo>
                <a:cubicBezTo>
                  <a:pt x="2162" y="989"/>
                  <a:pt x="2078" y="982"/>
                  <a:pt x="2054" y="983"/>
                </a:cubicBezTo>
                <a:cubicBezTo>
                  <a:pt x="1954" y="980"/>
                  <a:pt x="1858" y="968"/>
                  <a:pt x="1758" y="960"/>
                </a:cubicBezTo>
                <a:cubicBezTo>
                  <a:pt x="1703" y="948"/>
                  <a:pt x="1731" y="953"/>
                  <a:pt x="1675" y="946"/>
                </a:cubicBezTo>
                <a:cubicBezTo>
                  <a:pt x="1602" y="925"/>
                  <a:pt x="1525" y="912"/>
                  <a:pt x="1454" y="886"/>
                </a:cubicBezTo>
                <a:cubicBezTo>
                  <a:pt x="1417" y="872"/>
                  <a:pt x="1369" y="877"/>
                  <a:pt x="1329" y="873"/>
                </a:cubicBezTo>
                <a:cubicBezTo>
                  <a:pt x="1280" y="859"/>
                  <a:pt x="1249" y="861"/>
                  <a:pt x="1191" y="859"/>
                </a:cubicBezTo>
                <a:cubicBezTo>
                  <a:pt x="1112" y="831"/>
                  <a:pt x="1026" y="836"/>
                  <a:pt x="946" y="808"/>
                </a:cubicBezTo>
                <a:cubicBezTo>
                  <a:pt x="944" y="803"/>
                  <a:pt x="945" y="798"/>
                  <a:pt x="941" y="794"/>
                </a:cubicBezTo>
                <a:cubicBezTo>
                  <a:pt x="928" y="781"/>
                  <a:pt x="829" y="757"/>
                  <a:pt x="803" y="753"/>
                </a:cubicBezTo>
                <a:cubicBezTo>
                  <a:pt x="759" y="737"/>
                  <a:pt x="729" y="737"/>
                  <a:pt x="678" y="734"/>
                </a:cubicBezTo>
                <a:cubicBezTo>
                  <a:pt x="657" y="730"/>
                  <a:pt x="634" y="725"/>
                  <a:pt x="614" y="716"/>
                </a:cubicBezTo>
                <a:cubicBezTo>
                  <a:pt x="601" y="710"/>
                  <a:pt x="590" y="701"/>
                  <a:pt x="577" y="697"/>
                </a:cubicBezTo>
                <a:cubicBezTo>
                  <a:pt x="514" y="679"/>
                  <a:pt x="452" y="651"/>
                  <a:pt x="388" y="637"/>
                </a:cubicBezTo>
                <a:cubicBezTo>
                  <a:pt x="363" y="632"/>
                  <a:pt x="331" y="624"/>
                  <a:pt x="305" y="619"/>
                </a:cubicBezTo>
                <a:cubicBezTo>
                  <a:pt x="285" y="615"/>
                  <a:pt x="245" y="610"/>
                  <a:pt x="245" y="610"/>
                </a:cubicBezTo>
                <a:cubicBezTo>
                  <a:pt x="196" y="593"/>
                  <a:pt x="147" y="587"/>
                  <a:pt x="97" y="573"/>
                </a:cubicBezTo>
                <a:cubicBezTo>
                  <a:pt x="78" y="552"/>
                  <a:pt x="28" y="541"/>
                  <a:pt x="0" y="531"/>
                </a:cubicBezTo>
                <a:cubicBezTo>
                  <a:pt x="5" y="398"/>
                  <a:pt x="29" y="252"/>
                  <a:pt x="0" y="120"/>
                </a:cubicBezTo>
                <a:cubicBezTo>
                  <a:pt x="7" y="40"/>
                  <a:pt x="7" y="80"/>
                  <a:pt x="0" y="0"/>
                </a:cubicBezTo>
                <a:close/>
              </a:path>
            </a:pathLst>
          </a:custGeom>
          <a:blipFill dpi="0" rotWithShape="0">
            <a:blip r:embed="rId5"/>
            <a:srcRect/>
            <a:tile tx="0" ty="0" sx="100000" sy="100000" flip="none" algn="tl"/>
          </a:blipFill>
          <a:ln w="19050" cmpd="sng">
            <a:solidFill>
              <a:schemeClr val="tx1"/>
            </a:solidFill>
            <a:round/>
            <a:headEnd/>
            <a:tailEnd/>
          </a:ln>
          <a:effectLst/>
        </p:spPr>
        <p:txBody>
          <a:bodyPr wrap="none" anchor="ctr"/>
          <a:lstStyle/>
          <a:p>
            <a:endParaRPr lang="en-US"/>
          </a:p>
        </p:txBody>
      </p:sp>
      <p:sp>
        <p:nvSpPr>
          <p:cNvPr id="49208" name="Text Box 56"/>
          <p:cNvSpPr txBox="1">
            <a:spLocks noChangeAspect="1" noChangeArrowheads="1"/>
          </p:cNvSpPr>
          <p:nvPr/>
        </p:nvSpPr>
        <p:spPr bwMode="auto">
          <a:xfrm>
            <a:off x="687388" y="4233863"/>
            <a:ext cx="1068387" cy="527050"/>
          </a:xfrm>
          <a:prstGeom prst="rect">
            <a:avLst/>
          </a:prstGeom>
          <a:noFill/>
          <a:ln w="9525">
            <a:noFill/>
            <a:miter lim="800000"/>
            <a:headEnd/>
            <a:tailEnd/>
          </a:ln>
          <a:effectLst/>
        </p:spPr>
        <p:txBody>
          <a:bodyPr wrap="none">
            <a:spAutoFit/>
          </a:bodyPr>
          <a:lstStyle/>
          <a:p>
            <a:pPr eaLnBrk="0" hangingPunct="0">
              <a:lnSpc>
                <a:spcPct val="75000"/>
              </a:lnSpc>
            </a:pPr>
            <a:r>
              <a:rPr lang="en-US" sz="1400" b="1">
                <a:solidFill>
                  <a:schemeClr val="accent1"/>
                </a:solidFill>
              </a:rPr>
              <a:t>Infiltration</a:t>
            </a:r>
          </a:p>
          <a:p>
            <a:pPr eaLnBrk="0" hangingPunct="0">
              <a:lnSpc>
                <a:spcPct val="75000"/>
              </a:lnSpc>
            </a:pPr>
            <a:r>
              <a:rPr lang="en-US" sz="1400" b="1">
                <a:solidFill>
                  <a:schemeClr val="accent1"/>
                </a:solidFill>
              </a:rPr>
              <a:t>Recharge</a:t>
            </a:r>
            <a:r>
              <a:rPr lang="es-ES" sz="2400">
                <a:solidFill>
                  <a:schemeClr val="accent1"/>
                </a:solidFill>
                <a:latin typeface="Times New Roman" pitchFamily="18" charset="0"/>
              </a:rPr>
              <a:t> </a:t>
            </a:r>
            <a:endParaRPr lang="es-ES_tradnl" sz="2400">
              <a:solidFill>
                <a:schemeClr val="accent1"/>
              </a:solidFill>
              <a:latin typeface="Times New Roman" pitchFamily="18" charset="0"/>
            </a:endParaRPr>
          </a:p>
        </p:txBody>
      </p:sp>
      <p:sp>
        <p:nvSpPr>
          <p:cNvPr id="49209" name="AutoShape 57"/>
          <p:cNvSpPr>
            <a:spLocks noChangeAspect="1" noChangeArrowheads="1"/>
          </p:cNvSpPr>
          <p:nvPr/>
        </p:nvSpPr>
        <p:spPr bwMode="auto">
          <a:xfrm rot="5330836">
            <a:off x="403226" y="3959225"/>
            <a:ext cx="520700" cy="212725"/>
          </a:xfrm>
          <a:prstGeom prst="rightArrow">
            <a:avLst>
              <a:gd name="adj1" fmla="val 50000"/>
              <a:gd name="adj2" fmla="val 61194"/>
            </a:avLst>
          </a:prstGeom>
          <a:solidFill>
            <a:srgbClr val="0000FF"/>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49210" name="AutoShape 58"/>
          <p:cNvSpPr>
            <a:spLocks noChangeAspect="1" noChangeArrowheads="1"/>
          </p:cNvSpPr>
          <p:nvPr/>
        </p:nvSpPr>
        <p:spPr bwMode="auto">
          <a:xfrm rot="5330836">
            <a:off x="1614487" y="4327526"/>
            <a:ext cx="492125" cy="209550"/>
          </a:xfrm>
          <a:prstGeom prst="rightArrow">
            <a:avLst>
              <a:gd name="adj1" fmla="val 50000"/>
              <a:gd name="adj2" fmla="val 58712"/>
            </a:avLst>
          </a:prstGeom>
          <a:solidFill>
            <a:srgbClr val="0000FF"/>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49211" name="AutoShape 59"/>
          <p:cNvSpPr>
            <a:spLocks noChangeAspect="1" noChangeArrowheads="1"/>
          </p:cNvSpPr>
          <p:nvPr/>
        </p:nvSpPr>
        <p:spPr bwMode="auto">
          <a:xfrm rot="1304428">
            <a:off x="909638" y="5145088"/>
            <a:ext cx="309562" cy="209550"/>
          </a:xfrm>
          <a:prstGeom prst="rightArrow">
            <a:avLst>
              <a:gd name="adj1" fmla="val 50000"/>
              <a:gd name="adj2" fmla="val 36932"/>
            </a:avLst>
          </a:prstGeom>
          <a:solidFill>
            <a:srgbClr val="0000FF"/>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49212" name="AutoShape 60"/>
          <p:cNvSpPr>
            <a:spLocks noChangeAspect="1" noChangeArrowheads="1"/>
          </p:cNvSpPr>
          <p:nvPr/>
        </p:nvSpPr>
        <p:spPr bwMode="auto">
          <a:xfrm rot="-300076">
            <a:off x="2622550" y="5381625"/>
            <a:ext cx="309563" cy="209550"/>
          </a:xfrm>
          <a:prstGeom prst="rightArrow">
            <a:avLst>
              <a:gd name="adj1" fmla="val 50000"/>
              <a:gd name="adj2" fmla="val 36932"/>
            </a:avLst>
          </a:prstGeom>
          <a:solidFill>
            <a:srgbClr val="0000FF"/>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49213" name="Freeform 61"/>
          <p:cNvSpPr>
            <a:spLocks noChangeAspect="1"/>
          </p:cNvSpPr>
          <p:nvPr/>
        </p:nvSpPr>
        <p:spPr bwMode="auto">
          <a:xfrm>
            <a:off x="3824288" y="4772025"/>
            <a:ext cx="671512" cy="149225"/>
          </a:xfrm>
          <a:custGeom>
            <a:avLst/>
            <a:gdLst/>
            <a:ahLst/>
            <a:cxnLst>
              <a:cxn ang="0">
                <a:pos x="432" y="96"/>
              </a:cxn>
              <a:cxn ang="0">
                <a:pos x="192" y="48"/>
              </a:cxn>
              <a:cxn ang="0">
                <a:pos x="0" y="0"/>
              </a:cxn>
            </a:cxnLst>
            <a:rect l="0" t="0" r="r" b="b"/>
            <a:pathLst>
              <a:path w="432" h="96">
                <a:moveTo>
                  <a:pt x="432" y="96"/>
                </a:moveTo>
                <a:cubicBezTo>
                  <a:pt x="348" y="80"/>
                  <a:pt x="264" y="64"/>
                  <a:pt x="192" y="48"/>
                </a:cubicBezTo>
                <a:cubicBezTo>
                  <a:pt x="120" y="32"/>
                  <a:pt x="60" y="16"/>
                  <a:pt x="0" y="0"/>
                </a:cubicBezTo>
              </a:path>
            </a:pathLst>
          </a:custGeom>
          <a:noFill/>
          <a:ln w="28575" cmpd="sng">
            <a:solidFill>
              <a:schemeClr val="tx1"/>
            </a:solidFill>
            <a:round/>
            <a:headEnd/>
            <a:tailEnd/>
          </a:ln>
          <a:effectLst/>
        </p:spPr>
        <p:txBody>
          <a:bodyPr wrap="none" anchor="ctr"/>
          <a:lstStyle/>
          <a:p>
            <a:endParaRPr lang="en-US"/>
          </a:p>
        </p:txBody>
      </p:sp>
      <p:sp>
        <p:nvSpPr>
          <p:cNvPr id="49214" name="Freeform 62"/>
          <p:cNvSpPr>
            <a:spLocks noChangeAspect="1"/>
          </p:cNvSpPr>
          <p:nvPr/>
        </p:nvSpPr>
        <p:spPr bwMode="auto">
          <a:xfrm>
            <a:off x="1708150" y="5600700"/>
            <a:ext cx="549275" cy="92075"/>
          </a:xfrm>
          <a:custGeom>
            <a:avLst/>
            <a:gdLst/>
            <a:ahLst/>
            <a:cxnLst>
              <a:cxn ang="0">
                <a:pos x="354" y="60"/>
              </a:cxn>
              <a:cxn ang="0">
                <a:pos x="177" y="27"/>
              </a:cxn>
              <a:cxn ang="0">
                <a:pos x="0" y="0"/>
              </a:cxn>
            </a:cxnLst>
            <a:rect l="0" t="0" r="r" b="b"/>
            <a:pathLst>
              <a:path w="354" h="60">
                <a:moveTo>
                  <a:pt x="354" y="60"/>
                </a:moveTo>
                <a:cubicBezTo>
                  <a:pt x="295" y="48"/>
                  <a:pt x="237" y="34"/>
                  <a:pt x="177" y="27"/>
                </a:cubicBezTo>
                <a:cubicBezTo>
                  <a:pt x="120" y="8"/>
                  <a:pt x="60" y="0"/>
                  <a:pt x="0" y="0"/>
                </a:cubicBezTo>
              </a:path>
            </a:pathLst>
          </a:custGeom>
          <a:noFill/>
          <a:ln w="38100" cmpd="sng">
            <a:solidFill>
              <a:schemeClr val="tx1"/>
            </a:solidFill>
            <a:round/>
            <a:headEnd/>
            <a:tailEnd/>
          </a:ln>
          <a:effectLst/>
        </p:spPr>
        <p:txBody>
          <a:bodyPr wrap="none" anchor="ctr"/>
          <a:lstStyle/>
          <a:p>
            <a:endParaRPr lang="en-US"/>
          </a:p>
        </p:txBody>
      </p:sp>
      <p:sp>
        <p:nvSpPr>
          <p:cNvPr id="49215" name="Freeform 63"/>
          <p:cNvSpPr>
            <a:spLocks noChangeAspect="1"/>
          </p:cNvSpPr>
          <p:nvPr/>
        </p:nvSpPr>
        <p:spPr bwMode="auto">
          <a:xfrm>
            <a:off x="2359025" y="5200650"/>
            <a:ext cx="200025" cy="36513"/>
          </a:xfrm>
          <a:custGeom>
            <a:avLst/>
            <a:gdLst/>
            <a:ahLst/>
            <a:cxnLst>
              <a:cxn ang="0">
                <a:pos x="129" y="24"/>
              </a:cxn>
              <a:cxn ang="0">
                <a:pos x="78" y="9"/>
              </a:cxn>
              <a:cxn ang="0">
                <a:pos x="30" y="6"/>
              </a:cxn>
              <a:cxn ang="0">
                <a:pos x="0" y="0"/>
              </a:cxn>
            </a:cxnLst>
            <a:rect l="0" t="0" r="r" b="b"/>
            <a:pathLst>
              <a:path w="129" h="24">
                <a:moveTo>
                  <a:pt x="129" y="24"/>
                </a:moveTo>
                <a:cubicBezTo>
                  <a:pt x="97" y="18"/>
                  <a:pt x="122" y="13"/>
                  <a:pt x="78" y="9"/>
                </a:cubicBezTo>
                <a:cubicBezTo>
                  <a:pt x="59" y="3"/>
                  <a:pt x="52" y="4"/>
                  <a:pt x="30" y="6"/>
                </a:cubicBezTo>
                <a:cubicBezTo>
                  <a:pt x="4" y="3"/>
                  <a:pt x="13" y="7"/>
                  <a:pt x="0" y="0"/>
                </a:cubicBezTo>
              </a:path>
            </a:pathLst>
          </a:custGeom>
          <a:noFill/>
          <a:ln w="19050" cmpd="sng">
            <a:solidFill>
              <a:schemeClr val="tx1"/>
            </a:solidFill>
            <a:round/>
            <a:headEnd/>
            <a:tailEnd/>
          </a:ln>
          <a:effectLst/>
        </p:spPr>
        <p:txBody>
          <a:bodyPr wrap="none" anchor="ctr"/>
          <a:lstStyle/>
          <a:p>
            <a:endParaRPr lang="en-US"/>
          </a:p>
        </p:txBody>
      </p:sp>
      <p:sp>
        <p:nvSpPr>
          <p:cNvPr id="49216" name="Freeform 64"/>
          <p:cNvSpPr>
            <a:spLocks noChangeAspect="1"/>
          </p:cNvSpPr>
          <p:nvPr/>
        </p:nvSpPr>
        <p:spPr bwMode="auto">
          <a:xfrm>
            <a:off x="4392613" y="4948238"/>
            <a:ext cx="125412" cy="101600"/>
          </a:xfrm>
          <a:custGeom>
            <a:avLst/>
            <a:gdLst/>
            <a:ahLst/>
            <a:cxnLst>
              <a:cxn ang="0">
                <a:pos x="81" y="0"/>
              </a:cxn>
              <a:cxn ang="0">
                <a:pos x="18" y="45"/>
              </a:cxn>
              <a:cxn ang="0">
                <a:pos x="0" y="63"/>
              </a:cxn>
            </a:cxnLst>
            <a:rect l="0" t="0" r="r" b="b"/>
            <a:pathLst>
              <a:path w="81" h="65">
                <a:moveTo>
                  <a:pt x="81" y="0"/>
                </a:moveTo>
                <a:cubicBezTo>
                  <a:pt x="73" y="24"/>
                  <a:pt x="41" y="37"/>
                  <a:pt x="18" y="45"/>
                </a:cubicBezTo>
                <a:cubicBezTo>
                  <a:pt x="5" y="65"/>
                  <a:pt x="13" y="63"/>
                  <a:pt x="0" y="63"/>
                </a:cubicBezTo>
              </a:path>
            </a:pathLst>
          </a:custGeom>
          <a:noFill/>
          <a:ln w="19050" cmpd="sng">
            <a:solidFill>
              <a:schemeClr val="tx1"/>
            </a:solidFill>
            <a:round/>
            <a:headEnd/>
            <a:tailEnd/>
          </a:ln>
          <a:effectLst/>
        </p:spPr>
        <p:txBody>
          <a:bodyPr wrap="none" anchor="ctr"/>
          <a:lstStyle/>
          <a:p>
            <a:endParaRPr lang="en-US"/>
          </a:p>
        </p:txBody>
      </p:sp>
      <p:sp>
        <p:nvSpPr>
          <p:cNvPr id="49217" name="Freeform 65"/>
          <p:cNvSpPr>
            <a:spLocks noChangeAspect="1"/>
          </p:cNvSpPr>
          <p:nvPr/>
        </p:nvSpPr>
        <p:spPr bwMode="auto">
          <a:xfrm>
            <a:off x="3149600" y="4660900"/>
            <a:ext cx="652463" cy="120650"/>
          </a:xfrm>
          <a:custGeom>
            <a:avLst/>
            <a:gdLst/>
            <a:ahLst/>
            <a:cxnLst>
              <a:cxn ang="0">
                <a:pos x="420" y="78"/>
              </a:cxn>
              <a:cxn ang="0">
                <a:pos x="315" y="63"/>
              </a:cxn>
              <a:cxn ang="0">
                <a:pos x="240" y="48"/>
              </a:cxn>
              <a:cxn ang="0">
                <a:pos x="177" y="36"/>
              </a:cxn>
              <a:cxn ang="0">
                <a:pos x="99" y="24"/>
              </a:cxn>
              <a:cxn ang="0">
                <a:pos x="24" y="9"/>
              </a:cxn>
              <a:cxn ang="0">
                <a:pos x="0" y="3"/>
              </a:cxn>
            </a:cxnLst>
            <a:rect l="0" t="0" r="r" b="b"/>
            <a:pathLst>
              <a:path w="420" h="78">
                <a:moveTo>
                  <a:pt x="420" y="78"/>
                </a:moveTo>
                <a:cubicBezTo>
                  <a:pt x="380" y="68"/>
                  <a:pt x="366" y="65"/>
                  <a:pt x="315" y="63"/>
                </a:cubicBezTo>
                <a:cubicBezTo>
                  <a:pt x="289" y="56"/>
                  <a:pt x="267" y="50"/>
                  <a:pt x="240" y="48"/>
                </a:cubicBezTo>
                <a:cubicBezTo>
                  <a:pt x="218" y="41"/>
                  <a:pt x="200" y="38"/>
                  <a:pt x="177" y="36"/>
                </a:cubicBezTo>
                <a:cubicBezTo>
                  <a:pt x="151" y="27"/>
                  <a:pt x="127" y="26"/>
                  <a:pt x="99" y="24"/>
                </a:cubicBezTo>
                <a:cubicBezTo>
                  <a:pt x="74" y="19"/>
                  <a:pt x="49" y="14"/>
                  <a:pt x="24" y="9"/>
                </a:cubicBezTo>
                <a:cubicBezTo>
                  <a:pt x="11" y="0"/>
                  <a:pt x="19" y="3"/>
                  <a:pt x="0" y="3"/>
                </a:cubicBezTo>
              </a:path>
            </a:pathLst>
          </a:custGeom>
          <a:noFill/>
          <a:ln w="28575" cmpd="sng">
            <a:solidFill>
              <a:schemeClr val="tx1"/>
            </a:solidFill>
            <a:round/>
            <a:headEnd/>
            <a:tailEnd/>
          </a:ln>
          <a:effectLst/>
        </p:spPr>
        <p:txBody>
          <a:bodyPr wrap="none" anchor="ctr"/>
          <a:lstStyle/>
          <a:p>
            <a:endParaRPr lang="en-US"/>
          </a:p>
        </p:txBody>
      </p:sp>
      <p:sp>
        <p:nvSpPr>
          <p:cNvPr id="49218" name="Freeform 66"/>
          <p:cNvSpPr>
            <a:spLocks noChangeAspect="1"/>
          </p:cNvSpPr>
          <p:nvPr/>
        </p:nvSpPr>
        <p:spPr bwMode="auto">
          <a:xfrm>
            <a:off x="465138" y="3886200"/>
            <a:ext cx="511175" cy="222250"/>
          </a:xfrm>
          <a:custGeom>
            <a:avLst/>
            <a:gdLst/>
            <a:ahLst/>
            <a:cxnLst>
              <a:cxn ang="0">
                <a:pos x="330" y="143"/>
              </a:cxn>
              <a:cxn ang="0">
                <a:pos x="270" y="115"/>
              </a:cxn>
              <a:cxn ang="0">
                <a:pos x="120" y="65"/>
              </a:cxn>
              <a:cxn ang="0">
                <a:pos x="46" y="35"/>
              </a:cxn>
              <a:cxn ang="0">
                <a:pos x="28" y="25"/>
              </a:cxn>
              <a:cxn ang="0">
                <a:pos x="10" y="13"/>
              </a:cxn>
              <a:cxn ang="0">
                <a:pos x="0" y="1"/>
              </a:cxn>
            </a:cxnLst>
            <a:rect l="0" t="0" r="r" b="b"/>
            <a:pathLst>
              <a:path w="330" h="143">
                <a:moveTo>
                  <a:pt x="330" y="143"/>
                </a:moveTo>
                <a:cubicBezTo>
                  <a:pt x="317" y="123"/>
                  <a:pt x="290" y="125"/>
                  <a:pt x="270" y="115"/>
                </a:cubicBezTo>
                <a:cubicBezTo>
                  <a:pt x="226" y="93"/>
                  <a:pt x="168" y="78"/>
                  <a:pt x="120" y="65"/>
                </a:cubicBezTo>
                <a:cubicBezTo>
                  <a:pt x="95" y="58"/>
                  <a:pt x="69" y="48"/>
                  <a:pt x="46" y="35"/>
                </a:cubicBezTo>
                <a:cubicBezTo>
                  <a:pt x="39" y="31"/>
                  <a:pt x="34" y="28"/>
                  <a:pt x="28" y="25"/>
                </a:cubicBezTo>
                <a:cubicBezTo>
                  <a:pt x="22" y="21"/>
                  <a:pt x="10" y="13"/>
                  <a:pt x="10" y="13"/>
                </a:cubicBezTo>
                <a:cubicBezTo>
                  <a:pt x="2" y="0"/>
                  <a:pt x="7" y="1"/>
                  <a:pt x="0" y="1"/>
                </a:cubicBezTo>
              </a:path>
            </a:pathLst>
          </a:custGeom>
          <a:noFill/>
          <a:ln w="19050" cmpd="sng">
            <a:solidFill>
              <a:schemeClr val="tx1"/>
            </a:solidFill>
            <a:round/>
            <a:headEnd/>
            <a:tailEnd/>
          </a:ln>
          <a:effectLst/>
        </p:spPr>
        <p:txBody>
          <a:bodyPr wrap="none" anchor="ctr"/>
          <a:lstStyle/>
          <a:p>
            <a:endParaRPr lang="en-US"/>
          </a:p>
        </p:txBody>
      </p:sp>
      <p:sp>
        <p:nvSpPr>
          <p:cNvPr id="49219" name="Freeform 67"/>
          <p:cNvSpPr>
            <a:spLocks noChangeAspect="1"/>
          </p:cNvSpPr>
          <p:nvPr/>
        </p:nvSpPr>
        <p:spPr bwMode="auto">
          <a:xfrm>
            <a:off x="296863" y="3846513"/>
            <a:ext cx="133350" cy="28575"/>
          </a:xfrm>
          <a:custGeom>
            <a:avLst/>
            <a:gdLst/>
            <a:ahLst/>
            <a:cxnLst>
              <a:cxn ang="0">
                <a:pos x="86" y="19"/>
              </a:cxn>
              <a:cxn ang="0">
                <a:pos x="50" y="5"/>
              </a:cxn>
              <a:cxn ang="0">
                <a:pos x="0" y="1"/>
              </a:cxn>
            </a:cxnLst>
            <a:rect l="0" t="0" r="r" b="b"/>
            <a:pathLst>
              <a:path w="86" h="19">
                <a:moveTo>
                  <a:pt x="86" y="19"/>
                </a:moveTo>
                <a:cubicBezTo>
                  <a:pt x="72" y="17"/>
                  <a:pt x="63" y="9"/>
                  <a:pt x="50" y="5"/>
                </a:cubicBezTo>
                <a:cubicBezTo>
                  <a:pt x="35" y="0"/>
                  <a:pt x="16" y="1"/>
                  <a:pt x="0" y="1"/>
                </a:cubicBezTo>
              </a:path>
            </a:pathLst>
          </a:custGeom>
          <a:noFill/>
          <a:ln w="19050" cmpd="sng">
            <a:solidFill>
              <a:schemeClr val="tx1"/>
            </a:solidFill>
            <a:round/>
            <a:headEnd/>
            <a:tailEnd/>
          </a:ln>
          <a:effectLst/>
        </p:spPr>
        <p:txBody>
          <a:bodyPr wrap="none" anchor="ctr"/>
          <a:lstStyle/>
          <a:p>
            <a:endParaRPr lang="en-US"/>
          </a:p>
        </p:txBody>
      </p:sp>
      <p:sp>
        <p:nvSpPr>
          <p:cNvPr id="49220" name="Freeform 68"/>
          <p:cNvSpPr>
            <a:spLocks noChangeAspect="1"/>
          </p:cNvSpPr>
          <p:nvPr/>
        </p:nvSpPr>
        <p:spPr bwMode="auto">
          <a:xfrm>
            <a:off x="1027113" y="4098925"/>
            <a:ext cx="406400" cy="55563"/>
          </a:xfrm>
          <a:custGeom>
            <a:avLst/>
            <a:gdLst/>
            <a:ahLst/>
            <a:cxnLst>
              <a:cxn ang="0">
                <a:pos x="262" y="36"/>
              </a:cxn>
              <a:cxn ang="0">
                <a:pos x="132" y="0"/>
              </a:cxn>
              <a:cxn ang="0">
                <a:pos x="0" y="6"/>
              </a:cxn>
            </a:cxnLst>
            <a:rect l="0" t="0" r="r" b="b"/>
            <a:pathLst>
              <a:path w="262" h="36">
                <a:moveTo>
                  <a:pt x="262" y="36"/>
                </a:moveTo>
                <a:cubicBezTo>
                  <a:pt x="223" y="10"/>
                  <a:pt x="178" y="3"/>
                  <a:pt x="132" y="0"/>
                </a:cubicBezTo>
                <a:cubicBezTo>
                  <a:pt x="89" y="1"/>
                  <a:pt x="43" y="6"/>
                  <a:pt x="0" y="6"/>
                </a:cubicBezTo>
              </a:path>
            </a:pathLst>
          </a:custGeom>
          <a:noFill/>
          <a:ln w="19050" cmpd="sng">
            <a:solidFill>
              <a:schemeClr val="tx1"/>
            </a:solidFill>
            <a:round/>
            <a:headEnd/>
            <a:tailEnd/>
          </a:ln>
          <a:effectLst/>
        </p:spPr>
        <p:txBody>
          <a:bodyPr wrap="none" anchor="ctr"/>
          <a:lstStyle/>
          <a:p>
            <a:endParaRPr lang="en-US"/>
          </a:p>
        </p:txBody>
      </p:sp>
      <p:sp>
        <p:nvSpPr>
          <p:cNvPr id="49221" name="Freeform 69"/>
          <p:cNvSpPr>
            <a:spLocks noChangeAspect="1"/>
          </p:cNvSpPr>
          <p:nvPr/>
        </p:nvSpPr>
        <p:spPr bwMode="auto">
          <a:xfrm>
            <a:off x="1736725" y="4300538"/>
            <a:ext cx="344488" cy="34925"/>
          </a:xfrm>
          <a:custGeom>
            <a:avLst/>
            <a:gdLst/>
            <a:ahLst/>
            <a:cxnLst>
              <a:cxn ang="0">
                <a:pos x="222" y="22"/>
              </a:cxn>
              <a:cxn ang="0">
                <a:pos x="180" y="4"/>
              </a:cxn>
              <a:cxn ang="0">
                <a:pos x="110" y="14"/>
              </a:cxn>
              <a:cxn ang="0">
                <a:pos x="0" y="0"/>
              </a:cxn>
            </a:cxnLst>
            <a:rect l="0" t="0" r="r" b="b"/>
            <a:pathLst>
              <a:path w="222" h="22">
                <a:moveTo>
                  <a:pt x="222" y="22"/>
                </a:moveTo>
                <a:cubicBezTo>
                  <a:pt x="208" y="13"/>
                  <a:pt x="197" y="7"/>
                  <a:pt x="180" y="4"/>
                </a:cubicBezTo>
                <a:cubicBezTo>
                  <a:pt x="156" y="6"/>
                  <a:pt x="134" y="9"/>
                  <a:pt x="110" y="14"/>
                </a:cubicBezTo>
                <a:cubicBezTo>
                  <a:pt x="100" y="14"/>
                  <a:pt x="15" y="15"/>
                  <a:pt x="0" y="0"/>
                </a:cubicBezTo>
              </a:path>
            </a:pathLst>
          </a:custGeom>
          <a:noFill/>
          <a:ln w="19050" cmpd="sng">
            <a:solidFill>
              <a:schemeClr val="tx1"/>
            </a:solidFill>
            <a:round/>
            <a:headEnd/>
            <a:tailEnd/>
          </a:ln>
          <a:effectLst/>
        </p:spPr>
        <p:txBody>
          <a:bodyPr wrap="none" anchor="ctr"/>
          <a:lstStyle/>
          <a:p>
            <a:endParaRPr lang="en-US"/>
          </a:p>
        </p:txBody>
      </p:sp>
      <p:sp>
        <p:nvSpPr>
          <p:cNvPr id="49222" name="Line 70"/>
          <p:cNvSpPr>
            <a:spLocks noChangeAspect="1" noChangeShapeType="1"/>
          </p:cNvSpPr>
          <p:nvPr/>
        </p:nvSpPr>
        <p:spPr bwMode="auto">
          <a:xfrm flipH="1" flipV="1">
            <a:off x="271463" y="5381625"/>
            <a:ext cx="6265862" cy="954088"/>
          </a:xfrm>
          <a:prstGeom prst="line">
            <a:avLst/>
          </a:prstGeom>
          <a:noFill/>
          <a:ln w="12700">
            <a:solidFill>
              <a:schemeClr val="tx1"/>
            </a:solidFill>
            <a:round/>
            <a:headEnd/>
            <a:tailEnd/>
          </a:ln>
          <a:effectLst/>
        </p:spPr>
        <p:txBody>
          <a:bodyPr wrap="none" anchor="ctr"/>
          <a:lstStyle/>
          <a:p>
            <a:endParaRPr lang="en-US"/>
          </a:p>
        </p:txBody>
      </p:sp>
      <p:sp>
        <p:nvSpPr>
          <p:cNvPr id="49223" name="Text Box 71"/>
          <p:cNvSpPr txBox="1">
            <a:spLocks noChangeAspect="1" noChangeArrowheads="1"/>
          </p:cNvSpPr>
          <p:nvPr/>
        </p:nvSpPr>
        <p:spPr bwMode="auto">
          <a:xfrm>
            <a:off x="7429500" y="1943100"/>
            <a:ext cx="1065213" cy="265113"/>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rgbClr val="009900"/>
                </a:solidFill>
              </a:rPr>
              <a:t>Evaporation</a:t>
            </a:r>
          </a:p>
        </p:txBody>
      </p:sp>
      <p:sp>
        <p:nvSpPr>
          <p:cNvPr id="49253" name="Freeform 101"/>
          <p:cNvSpPr>
            <a:spLocks noChangeAspect="1"/>
          </p:cNvSpPr>
          <p:nvPr/>
        </p:nvSpPr>
        <p:spPr bwMode="auto">
          <a:xfrm>
            <a:off x="3297238" y="4059238"/>
            <a:ext cx="1273175" cy="549275"/>
          </a:xfrm>
          <a:custGeom>
            <a:avLst/>
            <a:gdLst/>
            <a:ahLst/>
            <a:cxnLst>
              <a:cxn ang="0">
                <a:pos x="0" y="48"/>
              </a:cxn>
              <a:cxn ang="0">
                <a:pos x="81" y="6"/>
              </a:cxn>
              <a:cxn ang="0">
                <a:pos x="230" y="82"/>
              </a:cxn>
              <a:cxn ang="0">
                <a:pos x="775" y="263"/>
              </a:cxn>
              <a:cxn ang="0">
                <a:pos x="820" y="218"/>
              </a:cxn>
              <a:cxn ang="0">
                <a:pos x="820" y="309"/>
              </a:cxn>
              <a:cxn ang="0">
                <a:pos x="639" y="354"/>
              </a:cxn>
              <a:cxn ang="0">
                <a:pos x="684" y="309"/>
              </a:cxn>
              <a:cxn ang="0">
                <a:pos x="230" y="172"/>
              </a:cxn>
              <a:cxn ang="0">
                <a:pos x="45" y="75"/>
              </a:cxn>
            </a:cxnLst>
            <a:rect l="0" t="0" r="r" b="b"/>
            <a:pathLst>
              <a:path w="820" h="354">
                <a:moveTo>
                  <a:pt x="0" y="48"/>
                </a:moveTo>
                <a:cubicBezTo>
                  <a:pt x="13" y="41"/>
                  <a:pt x="43" y="0"/>
                  <a:pt x="81" y="6"/>
                </a:cubicBezTo>
                <a:lnTo>
                  <a:pt x="230" y="82"/>
                </a:lnTo>
                <a:lnTo>
                  <a:pt x="775" y="263"/>
                </a:lnTo>
                <a:lnTo>
                  <a:pt x="820" y="218"/>
                </a:lnTo>
                <a:lnTo>
                  <a:pt x="820" y="309"/>
                </a:lnTo>
                <a:lnTo>
                  <a:pt x="639" y="354"/>
                </a:lnTo>
                <a:lnTo>
                  <a:pt x="684" y="309"/>
                </a:lnTo>
                <a:lnTo>
                  <a:pt x="230" y="172"/>
                </a:lnTo>
                <a:lnTo>
                  <a:pt x="45" y="75"/>
                </a:lnTo>
              </a:path>
            </a:pathLst>
          </a:custGeom>
          <a:solidFill>
            <a:srgbClr val="0000FF"/>
          </a:solidFill>
          <a:ln w="9525">
            <a:solidFill>
              <a:schemeClr val="tx1"/>
            </a:solidFill>
            <a:round/>
            <a:headEnd/>
            <a:tailEnd/>
          </a:ln>
          <a:effectLst/>
        </p:spPr>
        <p:txBody>
          <a:bodyPr/>
          <a:lstStyle/>
          <a:p>
            <a:endParaRPr lang="en-US"/>
          </a:p>
        </p:txBody>
      </p:sp>
      <p:sp>
        <p:nvSpPr>
          <p:cNvPr id="49254" name="Freeform 102"/>
          <p:cNvSpPr>
            <a:spLocks noChangeAspect="1"/>
          </p:cNvSpPr>
          <p:nvPr/>
        </p:nvSpPr>
        <p:spPr bwMode="auto">
          <a:xfrm>
            <a:off x="4178300" y="1933575"/>
            <a:ext cx="322263" cy="1830388"/>
          </a:xfrm>
          <a:custGeom>
            <a:avLst/>
            <a:gdLst/>
            <a:ahLst/>
            <a:cxnLst>
              <a:cxn ang="0">
                <a:pos x="116" y="0"/>
              </a:cxn>
              <a:cxn ang="0">
                <a:pos x="0" y="94"/>
              </a:cxn>
              <a:cxn ang="0">
                <a:pos x="60" y="94"/>
              </a:cxn>
              <a:cxn ang="0">
                <a:pos x="51" y="492"/>
              </a:cxn>
              <a:cxn ang="0">
                <a:pos x="71" y="1180"/>
              </a:cxn>
              <a:cxn ang="0">
                <a:pos x="207" y="1180"/>
              </a:cxn>
              <a:cxn ang="0">
                <a:pos x="135" y="96"/>
              </a:cxn>
              <a:cxn ang="0">
                <a:pos x="192" y="90"/>
              </a:cxn>
              <a:cxn ang="0">
                <a:pos x="116" y="0"/>
              </a:cxn>
            </a:cxnLst>
            <a:rect l="0" t="0" r="r" b="b"/>
            <a:pathLst>
              <a:path w="207" h="1180">
                <a:moveTo>
                  <a:pt x="116" y="0"/>
                </a:moveTo>
                <a:lnTo>
                  <a:pt x="0" y="94"/>
                </a:lnTo>
                <a:lnTo>
                  <a:pt x="60" y="94"/>
                </a:lnTo>
                <a:lnTo>
                  <a:pt x="51" y="492"/>
                </a:lnTo>
                <a:lnTo>
                  <a:pt x="71" y="1180"/>
                </a:lnTo>
                <a:lnTo>
                  <a:pt x="207" y="1180"/>
                </a:lnTo>
                <a:lnTo>
                  <a:pt x="135" y="96"/>
                </a:lnTo>
                <a:lnTo>
                  <a:pt x="192" y="90"/>
                </a:lnTo>
                <a:lnTo>
                  <a:pt x="116" y="0"/>
                </a:lnTo>
                <a:close/>
              </a:path>
            </a:pathLst>
          </a:custGeom>
          <a:solidFill>
            <a:srgbClr val="00FF00"/>
          </a:solidFill>
          <a:ln w="9525">
            <a:solidFill>
              <a:srgbClr val="008000"/>
            </a:solidFill>
            <a:round/>
            <a:headEnd/>
            <a:tailEnd/>
          </a:ln>
          <a:effectLst/>
        </p:spPr>
        <p:txBody>
          <a:bodyPr/>
          <a:lstStyle/>
          <a:p>
            <a:endParaRPr lang="en-US"/>
          </a:p>
        </p:txBody>
      </p:sp>
      <p:sp>
        <p:nvSpPr>
          <p:cNvPr id="49255" name="Freeform 103"/>
          <p:cNvSpPr>
            <a:spLocks noChangeAspect="1"/>
          </p:cNvSpPr>
          <p:nvPr/>
        </p:nvSpPr>
        <p:spPr bwMode="auto">
          <a:xfrm>
            <a:off x="6635750" y="2147888"/>
            <a:ext cx="1489075" cy="1377950"/>
          </a:xfrm>
          <a:custGeom>
            <a:avLst/>
            <a:gdLst/>
            <a:ahLst/>
            <a:cxnLst>
              <a:cxn ang="0">
                <a:pos x="618" y="852"/>
              </a:cxn>
              <a:cxn ang="0">
                <a:pos x="756" y="570"/>
              </a:cxn>
              <a:cxn ang="0">
                <a:pos x="690" y="456"/>
              </a:cxn>
              <a:cxn ang="0">
                <a:pos x="576" y="342"/>
              </a:cxn>
              <a:cxn ang="0">
                <a:pos x="438" y="246"/>
              </a:cxn>
              <a:cxn ang="0">
                <a:pos x="108" y="108"/>
              </a:cxn>
              <a:cxn ang="0">
                <a:pos x="84" y="156"/>
              </a:cxn>
              <a:cxn ang="0">
                <a:pos x="0" y="30"/>
              </a:cxn>
              <a:cxn ang="0">
                <a:pos x="150" y="0"/>
              </a:cxn>
              <a:cxn ang="0">
                <a:pos x="120" y="44"/>
              </a:cxn>
              <a:cxn ang="0">
                <a:pos x="342" y="126"/>
              </a:cxn>
              <a:cxn ang="0">
                <a:pos x="522" y="204"/>
              </a:cxn>
              <a:cxn ang="0">
                <a:pos x="612" y="258"/>
              </a:cxn>
              <a:cxn ang="0">
                <a:pos x="702" y="330"/>
              </a:cxn>
              <a:cxn ang="0">
                <a:pos x="810" y="462"/>
              </a:cxn>
              <a:cxn ang="0">
                <a:pos x="840" y="336"/>
              </a:cxn>
              <a:cxn ang="0">
                <a:pos x="792" y="324"/>
              </a:cxn>
              <a:cxn ang="0">
                <a:pos x="882" y="216"/>
              </a:cxn>
              <a:cxn ang="0">
                <a:pos x="960" y="342"/>
              </a:cxn>
              <a:cxn ang="0">
                <a:pos x="912" y="342"/>
              </a:cxn>
              <a:cxn ang="0">
                <a:pos x="894" y="462"/>
              </a:cxn>
              <a:cxn ang="0">
                <a:pos x="876" y="564"/>
              </a:cxn>
              <a:cxn ang="0">
                <a:pos x="810" y="732"/>
              </a:cxn>
              <a:cxn ang="0">
                <a:pos x="750" y="888"/>
              </a:cxn>
            </a:cxnLst>
            <a:rect l="0" t="0" r="r" b="b"/>
            <a:pathLst>
              <a:path w="960" h="888">
                <a:moveTo>
                  <a:pt x="618" y="852"/>
                </a:moveTo>
                <a:cubicBezTo>
                  <a:pt x="696" y="690"/>
                  <a:pt x="748" y="637"/>
                  <a:pt x="756" y="570"/>
                </a:cubicBezTo>
                <a:lnTo>
                  <a:pt x="690" y="456"/>
                </a:lnTo>
                <a:lnTo>
                  <a:pt x="576" y="342"/>
                </a:lnTo>
                <a:lnTo>
                  <a:pt x="438" y="246"/>
                </a:lnTo>
                <a:lnTo>
                  <a:pt x="108" y="108"/>
                </a:lnTo>
                <a:lnTo>
                  <a:pt x="84" y="156"/>
                </a:lnTo>
                <a:lnTo>
                  <a:pt x="0" y="30"/>
                </a:lnTo>
                <a:lnTo>
                  <a:pt x="150" y="0"/>
                </a:lnTo>
                <a:lnTo>
                  <a:pt x="120" y="44"/>
                </a:lnTo>
                <a:lnTo>
                  <a:pt x="342" y="126"/>
                </a:lnTo>
                <a:lnTo>
                  <a:pt x="522" y="204"/>
                </a:lnTo>
                <a:lnTo>
                  <a:pt x="612" y="258"/>
                </a:lnTo>
                <a:lnTo>
                  <a:pt x="702" y="330"/>
                </a:lnTo>
                <a:lnTo>
                  <a:pt x="810" y="462"/>
                </a:lnTo>
                <a:lnTo>
                  <a:pt x="840" y="336"/>
                </a:lnTo>
                <a:lnTo>
                  <a:pt x="792" y="324"/>
                </a:lnTo>
                <a:lnTo>
                  <a:pt x="882" y="216"/>
                </a:lnTo>
                <a:lnTo>
                  <a:pt x="960" y="342"/>
                </a:lnTo>
                <a:lnTo>
                  <a:pt x="912" y="342"/>
                </a:lnTo>
                <a:lnTo>
                  <a:pt x="894" y="462"/>
                </a:lnTo>
                <a:lnTo>
                  <a:pt x="876" y="564"/>
                </a:lnTo>
                <a:lnTo>
                  <a:pt x="810" y="732"/>
                </a:lnTo>
                <a:lnTo>
                  <a:pt x="750" y="888"/>
                </a:lnTo>
              </a:path>
            </a:pathLst>
          </a:custGeom>
          <a:solidFill>
            <a:srgbClr val="00FF00"/>
          </a:solidFill>
          <a:ln w="9525">
            <a:solidFill>
              <a:schemeClr val="tx1"/>
            </a:solidFill>
            <a:round/>
            <a:headEnd/>
            <a:tailEnd/>
          </a:ln>
          <a:effectLst/>
        </p:spPr>
        <p:txBody>
          <a:bodyPr/>
          <a:lstStyle/>
          <a:p>
            <a:endParaRPr lang="en-US"/>
          </a:p>
        </p:txBody>
      </p:sp>
      <p:grpSp>
        <p:nvGrpSpPr>
          <p:cNvPr id="2" name="Group 105"/>
          <p:cNvGrpSpPr>
            <a:grpSpLocks/>
          </p:cNvGrpSpPr>
          <p:nvPr/>
        </p:nvGrpSpPr>
        <p:grpSpPr bwMode="auto">
          <a:xfrm>
            <a:off x="755650" y="1628775"/>
            <a:ext cx="1797050" cy="1152525"/>
            <a:chOff x="476" y="1026"/>
            <a:chExt cx="1132" cy="726"/>
          </a:xfrm>
        </p:grpSpPr>
        <p:sp>
          <p:nvSpPr>
            <p:cNvPr id="49258" name="Text Box 106"/>
            <p:cNvSpPr txBox="1">
              <a:spLocks noChangeAspect="1" noChangeArrowheads="1"/>
            </p:cNvSpPr>
            <p:nvPr/>
          </p:nvSpPr>
          <p:spPr bwMode="auto">
            <a:xfrm>
              <a:off x="655" y="1071"/>
              <a:ext cx="774" cy="134"/>
            </a:xfrm>
            <a:prstGeom prst="rect">
              <a:avLst/>
            </a:prstGeom>
            <a:noFill/>
            <a:ln w="9525">
              <a:noFill/>
              <a:miter lim="800000"/>
              <a:headEnd/>
              <a:tailEnd/>
            </a:ln>
            <a:effectLst/>
          </p:spPr>
          <p:txBody>
            <a:bodyPr lIns="0" tIns="0" rIns="0" bIns="0" anchor="ctr">
              <a:spAutoFit/>
            </a:bodyPr>
            <a:lstStyle/>
            <a:p>
              <a:pPr eaLnBrk="0" hangingPunct="0"/>
              <a:r>
                <a:rPr lang="es-ES_tradnl" sz="1400" b="1">
                  <a:solidFill>
                    <a:schemeClr val="tx1"/>
                  </a:solidFill>
                </a:rPr>
                <a:t>Precipitation</a:t>
              </a:r>
            </a:p>
          </p:txBody>
        </p:sp>
        <p:sp>
          <p:nvSpPr>
            <p:cNvPr id="49259" name="AutoShape 107"/>
            <p:cNvSpPr>
              <a:spLocks noChangeAspect="1" noChangeArrowheads="1"/>
            </p:cNvSpPr>
            <p:nvPr/>
          </p:nvSpPr>
          <p:spPr bwMode="auto">
            <a:xfrm>
              <a:off x="476" y="1125"/>
              <a:ext cx="124" cy="627"/>
            </a:xfrm>
            <a:prstGeom prst="downArrow">
              <a:avLst>
                <a:gd name="adj1" fmla="val 50000"/>
                <a:gd name="adj2" fmla="val 126411"/>
              </a:avLst>
            </a:prstGeom>
            <a:solidFill>
              <a:schemeClr val="tx1"/>
            </a:solidFill>
            <a:ln w="9525">
              <a:solidFill>
                <a:schemeClr val="tx1"/>
              </a:solidFill>
              <a:miter lim="800000"/>
              <a:headEnd/>
              <a:tailEnd/>
            </a:ln>
            <a:effectLst/>
          </p:spPr>
          <p:txBody>
            <a:bodyPr wrap="none" anchor="ctr"/>
            <a:lstStyle/>
            <a:p>
              <a:endParaRPr lang="en-US"/>
            </a:p>
          </p:txBody>
        </p:sp>
        <p:sp>
          <p:nvSpPr>
            <p:cNvPr id="49260" name="AutoShape 108"/>
            <p:cNvSpPr>
              <a:spLocks noChangeAspect="1" noChangeArrowheads="1"/>
            </p:cNvSpPr>
            <p:nvPr/>
          </p:nvSpPr>
          <p:spPr bwMode="auto">
            <a:xfrm>
              <a:off x="1474" y="1026"/>
              <a:ext cx="134" cy="627"/>
            </a:xfrm>
            <a:prstGeom prst="downArrow">
              <a:avLst>
                <a:gd name="adj1" fmla="val 50000"/>
                <a:gd name="adj2" fmla="val 116978"/>
              </a:avLst>
            </a:prstGeom>
            <a:solidFill>
              <a:schemeClr val="tx1"/>
            </a:solidFill>
            <a:ln w="9525">
              <a:solidFill>
                <a:schemeClr val="tx1"/>
              </a:solidFill>
              <a:miter lim="800000"/>
              <a:headEnd/>
              <a:tailEnd/>
            </a:ln>
            <a:effectLst/>
          </p:spPr>
          <p:txBody>
            <a:bodyPr wrap="none" anchor="ctr"/>
            <a:lstStyle/>
            <a:p>
              <a:endParaRPr lang="en-US"/>
            </a:p>
          </p:txBody>
        </p:sp>
      </p:grpSp>
      <p:sp>
        <p:nvSpPr>
          <p:cNvPr id="49261" name="Rectangle 109"/>
          <p:cNvSpPr>
            <a:spLocks noChangeArrowheads="1"/>
          </p:cNvSpPr>
          <p:nvPr/>
        </p:nvSpPr>
        <p:spPr bwMode="auto">
          <a:xfrm>
            <a:off x="7596188" y="5373688"/>
            <a:ext cx="1295400" cy="881062"/>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r>
              <a:rPr lang="de-CH" sz="1400">
                <a:solidFill>
                  <a:schemeClr val="bg2"/>
                </a:solidFill>
              </a:rPr>
              <a:t>Precipitation</a:t>
            </a:r>
          </a:p>
          <a:p>
            <a:pPr marL="533400" indent="-533400" algn="l">
              <a:lnSpc>
                <a:spcPct val="80000"/>
              </a:lnSpc>
              <a:spcBef>
                <a:spcPct val="20000"/>
              </a:spcBef>
            </a:pPr>
            <a:r>
              <a:rPr lang="de-CH" sz="1400">
                <a:solidFill>
                  <a:schemeClr val="bg2"/>
                </a:solidFill>
              </a:rPr>
              <a:t>Evaporation/ET</a:t>
            </a:r>
          </a:p>
          <a:p>
            <a:pPr marL="533400" indent="-533400" algn="l">
              <a:lnSpc>
                <a:spcPct val="80000"/>
              </a:lnSpc>
              <a:spcBef>
                <a:spcPct val="20000"/>
              </a:spcBef>
            </a:pPr>
            <a:r>
              <a:rPr lang="de-CH" sz="1400">
                <a:solidFill>
                  <a:schemeClr val="bg2"/>
                </a:solidFill>
              </a:rPr>
              <a:t>Surface Water</a:t>
            </a:r>
          </a:p>
          <a:p>
            <a:pPr marL="533400" indent="-533400" algn="l">
              <a:lnSpc>
                <a:spcPct val="80000"/>
              </a:lnSpc>
              <a:spcBef>
                <a:spcPct val="20000"/>
              </a:spcBef>
            </a:pPr>
            <a:r>
              <a:rPr lang="de-CH" sz="1400">
                <a:solidFill>
                  <a:schemeClr val="bg2"/>
                </a:solidFill>
              </a:rPr>
              <a:t>Groundwater</a:t>
            </a:r>
          </a:p>
        </p:txBody>
      </p:sp>
      <p:sp>
        <p:nvSpPr>
          <p:cNvPr id="49267" name="Text Box 115"/>
          <p:cNvSpPr txBox="1">
            <a:spLocks noChangeArrowheads="1"/>
          </p:cNvSpPr>
          <p:nvPr/>
        </p:nvSpPr>
        <p:spPr bwMode="auto">
          <a:xfrm>
            <a:off x="5903913" y="4194175"/>
            <a:ext cx="73025" cy="682625"/>
          </a:xfrm>
          <a:prstGeom prst="rect">
            <a:avLst/>
          </a:prstGeom>
          <a:noFill/>
          <a:ln w="9525" algn="ctr">
            <a:noFill/>
            <a:miter lim="800000"/>
            <a:headEnd/>
            <a:tailEnd/>
          </a:ln>
          <a:effectLst/>
        </p:spPr>
        <p:txBody>
          <a:bodyPr wrap="none" lIns="36000" tIns="36000" rIns="36000" bIns="36000">
            <a:spAutoFit/>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30212" y="1828800"/>
            <a:ext cx="8180388" cy="3962400"/>
          </a:xfrm>
        </p:spPr>
        <p:txBody>
          <a:bodyPr>
            <a:normAutofit/>
          </a:bodyPr>
          <a:lstStyle/>
          <a:p>
            <a:pPr algn="ctr"/>
            <a:r>
              <a:rPr lang="de-CH" sz="6600" dirty="0"/>
              <a:t>WHAT ARE OTHER COMPONENTS</a:t>
            </a:r>
            <a:br>
              <a:rPr lang="de-CH" sz="6600" dirty="0"/>
            </a:br>
            <a:r>
              <a:rPr lang="de-CH" sz="6600" dirty="0"/>
              <a:t>IN THE CYCLE TODAY?</a:t>
            </a:r>
          </a:p>
        </p:txBody>
      </p:sp>
      <p:sp>
        <p:nvSpPr>
          <p:cNvPr id="4" name="Slide Number Placeholder 4"/>
          <p:cNvSpPr>
            <a:spLocks noGrp="1"/>
          </p:cNvSpPr>
          <p:nvPr>
            <p:ph type="sldNum" sz="quarter" idx="12"/>
          </p:nvPr>
        </p:nvSpPr>
        <p:spPr/>
        <p:txBody>
          <a:bodyPr/>
          <a:lstStyle/>
          <a:p>
            <a:fld id="{A2C8A581-2018-4B14-A700-577DC14774F4}"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lide Number Placeholder 2"/>
          <p:cNvSpPr>
            <a:spLocks noGrp="1"/>
          </p:cNvSpPr>
          <p:nvPr>
            <p:ph type="sldNum" sz="quarter" idx="12"/>
          </p:nvPr>
        </p:nvSpPr>
        <p:spPr/>
        <p:txBody>
          <a:bodyPr/>
          <a:lstStyle/>
          <a:p>
            <a:fld id="{6FE83F23-7E8D-4FA7-A176-5E5EDFAE0C56}" type="slidenum">
              <a:rPr lang="en-US"/>
              <a:pPr/>
              <a:t>14</a:t>
            </a:fld>
            <a:endParaRPr lang="en-US"/>
          </a:p>
        </p:txBody>
      </p:sp>
      <p:sp>
        <p:nvSpPr>
          <p:cNvPr id="69634"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More Detailed Cycle Components</a:t>
            </a:r>
            <a:endParaRPr lang="de-CH"/>
          </a:p>
        </p:txBody>
      </p:sp>
      <p:grpSp>
        <p:nvGrpSpPr>
          <p:cNvPr id="2" name="Group 124"/>
          <p:cNvGrpSpPr>
            <a:grpSpLocks/>
          </p:cNvGrpSpPr>
          <p:nvPr/>
        </p:nvGrpSpPr>
        <p:grpSpPr bwMode="auto">
          <a:xfrm>
            <a:off x="250825" y="719138"/>
            <a:ext cx="8640763" cy="5664200"/>
            <a:chOff x="158" y="453"/>
            <a:chExt cx="5443" cy="3568"/>
          </a:xfrm>
        </p:grpSpPr>
        <p:pic>
          <p:nvPicPr>
            <p:cNvPr id="69635" name="Picture 3" descr="ciclo hidrologico XXa"/>
            <p:cNvPicPr>
              <a:picLocks noChangeAspect="1" noChangeArrowheads="1"/>
            </p:cNvPicPr>
            <p:nvPr/>
          </p:nvPicPr>
          <p:blipFill>
            <a:blip r:embed="rId3"/>
            <a:srcRect/>
            <a:stretch>
              <a:fillRect/>
            </a:stretch>
          </p:blipFill>
          <p:spPr bwMode="auto">
            <a:xfrm>
              <a:off x="158" y="453"/>
              <a:ext cx="5441" cy="3538"/>
            </a:xfrm>
            <a:prstGeom prst="rect">
              <a:avLst/>
            </a:prstGeom>
            <a:solidFill>
              <a:srgbClr val="0000FF"/>
            </a:solidFill>
            <a:ln w="9525">
              <a:solidFill>
                <a:schemeClr val="tx1"/>
              </a:solidFill>
              <a:miter lim="800000"/>
              <a:headEnd/>
              <a:tailEnd/>
            </a:ln>
          </p:spPr>
        </p:pic>
        <p:sp>
          <p:nvSpPr>
            <p:cNvPr id="69636" name="Text Box 4"/>
            <p:cNvSpPr txBox="1">
              <a:spLocks noChangeAspect="1" noChangeArrowheads="1"/>
            </p:cNvSpPr>
            <p:nvPr/>
          </p:nvSpPr>
          <p:spPr bwMode="auto">
            <a:xfrm>
              <a:off x="4352" y="2499"/>
              <a:ext cx="457" cy="192"/>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Ocean</a:t>
              </a:r>
            </a:p>
          </p:txBody>
        </p:sp>
        <p:sp>
          <p:nvSpPr>
            <p:cNvPr id="69637" name="Text Box 5"/>
            <p:cNvSpPr txBox="1">
              <a:spLocks noChangeAspect="1" noChangeArrowheads="1"/>
            </p:cNvSpPr>
            <p:nvPr/>
          </p:nvSpPr>
          <p:spPr bwMode="auto">
            <a:xfrm>
              <a:off x="2762" y="1276"/>
              <a:ext cx="1023" cy="276"/>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rgbClr val="009900"/>
                  </a:solidFill>
                </a:rPr>
                <a:t>Evaporation </a:t>
              </a:r>
            </a:p>
            <a:p>
              <a:pPr eaLnBrk="0" hangingPunct="0">
                <a:lnSpc>
                  <a:spcPct val="95000"/>
                </a:lnSpc>
              </a:pPr>
              <a:r>
                <a:rPr lang="es-ES_tradnl" sz="1200" b="1">
                  <a:solidFill>
                    <a:srgbClr val="009900"/>
                  </a:solidFill>
                </a:rPr>
                <a:t>Evapo-transpiration</a:t>
              </a:r>
            </a:p>
          </p:txBody>
        </p:sp>
        <p:sp>
          <p:nvSpPr>
            <p:cNvPr id="69638" name="Text Box 6"/>
            <p:cNvSpPr txBox="1">
              <a:spLocks noChangeAspect="1" noChangeArrowheads="1"/>
            </p:cNvSpPr>
            <p:nvPr/>
          </p:nvSpPr>
          <p:spPr bwMode="auto">
            <a:xfrm>
              <a:off x="2832" y="2771"/>
              <a:ext cx="438" cy="192"/>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runoff</a:t>
              </a:r>
            </a:p>
          </p:txBody>
        </p:sp>
        <p:sp>
          <p:nvSpPr>
            <p:cNvPr id="69639" name="AutoShape 7"/>
            <p:cNvSpPr>
              <a:spLocks noChangeAspect="1" noChangeArrowheads="1"/>
            </p:cNvSpPr>
            <p:nvPr/>
          </p:nvSpPr>
          <p:spPr bwMode="auto">
            <a:xfrm>
              <a:off x="3301" y="1552"/>
              <a:ext cx="140" cy="375"/>
            </a:xfrm>
            <a:prstGeom prst="upArrow">
              <a:avLst>
                <a:gd name="adj1" fmla="val 50000"/>
                <a:gd name="adj2" fmla="val 66964"/>
              </a:avLst>
            </a:prstGeom>
            <a:solidFill>
              <a:srgbClr val="00FF00"/>
            </a:solidFill>
            <a:ln w="9525">
              <a:solidFill>
                <a:schemeClr val="tx1"/>
              </a:solidFill>
              <a:miter lim="800000"/>
              <a:headEnd/>
              <a:tailEnd/>
            </a:ln>
            <a:effectLst/>
          </p:spPr>
          <p:txBody>
            <a:bodyPr wrap="none" anchor="ctr"/>
            <a:lstStyle/>
            <a:p>
              <a:endParaRPr lang="en-US"/>
            </a:p>
          </p:txBody>
        </p:sp>
        <p:sp>
          <p:nvSpPr>
            <p:cNvPr id="69640" name="AutoShape 8"/>
            <p:cNvSpPr>
              <a:spLocks noChangeAspect="1" noChangeArrowheads="1"/>
            </p:cNvSpPr>
            <p:nvPr/>
          </p:nvSpPr>
          <p:spPr bwMode="auto">
            <a:xfrm>
              <a:off x="3394" y="2256"/>
              <a:ext cx="94" cy="94"/>
            </a:xfrm>
            <a:prstGeom prst="flowChartMagneticDisk">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p:spPr>
          <p:txBody>
            <a:bodyPr wrap="none" anchor="ctr"/>
            <a:lstStyle/>
            <a:p>
              <a:endParaRPr lang="en-US"/>
            </a:p>
          </p:txBody>
        </p:sp>
        <p:sp>
          <p:nvSpPr>
            <p:cNvPr id="69641" name="Line 9"/>
            <p:cNvSpPr>
              <a:spLocks noChangeAspect="1" noChangeShapeType="1"/>
            </p:cNvSpPr>
            <p:nvPr/>
          </p:nvSpPr>
          <p:spPr bwMode="auto">
            <a:xfrm flipV="1">
              <a:off x="2657" y="2396"/>
              <a:ext cx="784" cy="196"/>
            </a:xfrm>
            <a:prstGeom prst="line">
              <a:avLst/>
            </a:prstGeom>
            <a:noFill/>
            <a:ln w="28575">
              <a:solidFill>
                <a:srgbClr val="0000FF"/>
              </a:solidFill>
              <a:round/>
              <a:headEnd type="triangle" w="med" len="med"/>
              <a:tailEnd/>
            </a:ln>
            <a:effectLst/>
          </p:spPr>
          <p:txBody>
            <a:bodyPr wrap="none" anchor="ctr"/>
            <a:lstStyle/>
            <a:p>
              <a:endParaRPr lang="en-US"/>
            </a:p>
          </p:txBody>
        </p:sp>
        <p:sp>
          <p:nvSpPr>
            <p:cNvPr id="69642" name="Line 10"/>
            <p:cNvSpPr>
              <a:spLocks noChangeAspect="1" noChangeShapeType="1"/>
            </p:cNvSpPr>
            <p:nvPr/>
          </p:nvSpPr>
          <p:spPr bwMode="auto">
            <a:xfrm flipV="1">
              <a:off x="3441" y="2350"/>
              <a:ext cx="0" cy="46"/>
            </a:xfrm>
            <a:prstGeom prst="line">
              <a:avLst/>
            </a:prstGeom>
            <a:noFill/>
            <a:ln w="28575">
              <a:solidFill>
                <a:srgbClr val="0000FF"/>
              </a:solidFill>
              <a:round/>
              <a:headEnd/>
              <a:tailEnd/>
            </a:ln>
            <a:effectLst/>
          </p:spPr>
          <p:txBody>
            <a:bodyPr wrap="none" anchor="ctr"/>
            <a:lstStyle/>
            <a:p>
              <a:endParaRPr lang="en-US"/>
            </a:p>
          </p:txBody>
        </p:sp>
        <p:sp>
          <p:nvSpPr>
            <p:cNvPr id="69643" name="Line 11"/>
            <p:cNvSpPr>
              <a:spLocks noChangeAspect="1" noChangeShapeType="1"/>
            </p:cNvSpPr>
            <p:nvPr/>
          </p:nvSpPr>
          <p:spPr bwMode="auto">
            <a:xfrm flipH="1">
              <a:off x="3348" y="2350"/>
              <a:ext cx="46" cy="93"/>
            </a:xfrm>
            <a:prstGeom prst="line">
              <a:avLst/>
            </a:prstGeom>
            <a:noFill/>
            <a:ln w="12700">
              <a:solidFill>
                <a:schemeClr val="tx1"/>
              </a:solidFill>
              <a:round/>
              <a:headEnd/>
              <a:tailEnd/>
            </a:ln>
            <a:effectLst/>
          </p:spPr>
          <p:txBody>
            <a:bodyPr wrap="none" anchor="ctr"/>
            <a:lstStyle/>
            <a:p>
              <a:endParaRPr lang="en-US"/>
            </a:p>
          </p:txBody>
        </p:sp>
        <p:sp>
          <p:nvSpPr>
            <p:cNvPr id="69644" name="Line 12"/>
            <p:cNvSpPr>
              <a:spLocks noChangeAspect="1" noChangeShapeType="1"/>
            </p:cNvSpPr>
            <p:nvPr/>
          </p:nvSpPr>
          <p:spPr bwMode="auto">
            <a:xfrm>
              <a:off x="3488" y="2350"/>
              <a:ext cx="47" cy="93"/>
            </a:xfrm>
            <a:prstGeom prst="line">
              <a:avLst/>
            </a:prstGeom>
            <a:noFill/>
            <a:ln w="12700">
              <a:solidFill>
                <a:schemeClr val="tx1"/>
              </a:solidFill>
              <a:round/>
              <a:headEnd/>
              <a:tailEnd/>
            </a:ln>
            <a:effectLst/>
          </p:spPr>
          <p:txBody>
            <a:bodyPr wrap="none" anchor="ctr"/>
            <a:lstStyle/>
            <a:p>
              <a:endParaRPr lang="en-US"/>
            </a:p>
          </p:txBody>
        </p:sp>
        <p:sp>
          <p:nvSpPr>
            <p:cNvPr id="69645" name="Line 13"/>
            <p:cNvSpPr>
              <a:spLocks noChangeAspect="1" noChangeShapeType="1"/>
            </p:cNvSpPr>
            <p:nvPr/>
          </p:nvSpPr>
          <p:spPr bwMode="auto">
            <a:xfrm flipH="1" flipV="1">
              <a:off x="3488" y="2350"/>
              <a:ext cx="47" cy="46"/>
            </a:xfrm>
            <a:prstGeom prst="line">
              <a:avLst/>
            </a:prstGeom>
            <a:noFill/>
            <a:ln w="9525">
              <a:solidFill>
                <a:schemeClr val="tx1"/>
              </a:solidFill>
              <a:round/>
              <a:headEnd/>
              <a:tailEnd/>
            </a:ln>
            <a:effectLst/>
          </p:spPr>
          <p:txBody>
            <a:bodyPr wrap="none" anchor="ctr"/>
            <a:lstStyle/>
            <a:p>
              <a:endParaRPr lang="en-US"/>
            </a:p>
          </p:txBody>
        </p:sp>
        <p:sp>
          <p:nvSpPr>
            <p:cNvPr id="69646" name="Line 14"/>
            <p:cNvSpPr>
              <a:spLocks noChangeAspect="1" noChangeShapeType="1"/>
            </p:cNvSpPr>
            <p:nvPr/>
          </p:nvSpPr>
          <p:spPr bwMode="auto">
            <a:xfrm flipH="1">
              <a:off x="3348" y="2350"/>
              <a:ext cx="46" cy="46"/>
            </a:xfrm>
            <a:prstGeom prst="line">
              <a:avLst/>
            </a:prstGeom>
            <a:noFill/>
            <a:ln w="9525">
              <a:solidFill>
                <a:schemeClr val="tx1"/>
              </a:solidFill>
              <a:round/>
              <a:headEnd/>
              <a:tailEnd/>
            </a:ln>
            <a:effectLst/>
          </p:spPr>
          <p:txBody>
            <a:bodyPr wrap="none" anchor="ctr"/>
            <a:lstStyle/>
            <a:p>
              <a:endParaRPr lang="en-US"/>
            </a:p>
          </p:txBody>
        </p:sp>
        <p:sp>
          <p:nvSpPr>
            <p:cNvPr id="69647" name="Line 15"/>
            <p:cNvSpPr>
              <a:spLocks noChangeAspect="1" noChangeShapeType="1"/>
            </p:cNvSpPr>
            <p:nvPr/>
          </p:nvSpPr>
          <p:spPr bwMode="auto">
            <a:xfrm>
              <a:off x="3394" y="2350"/>
              <a:ext cx="141" cy="93"/>
            </a:xfrm>
            <a:prstGeom prst="line">
              <a:avLst/>
            </a:prstGeom>
            <a:noFill/>
            <a:ln w="9525">
              <a:solidFill>
                <a:schemeClr val="tx1"/>
              </a:solidFill>
              <a:round/>
              <a:headEnd/>
              <a:tailEnd/>
            </a:ln>
            <a:effectLst/>
          </p:spPr>
          <p:txBody>
            <a:bodyPr wrap="none" anchor="ctr"/>
            <a:lstStyle/>
            <a:p>
              <a:endParaRPr lang="en-US"/>
            </a:p>
          </p:txBody>
        </p:sp>
        <p:sp>
          <p:nvSpPr>
            <p:cNvPr id="69648" name="Line 16"/>
            <p:cNvSpPr>
              <a:spLocks noChangeAspect="1" noChangeShapeType="1"/>
            </p:cNvSpPr>
            <p:nvPr/>
          </p:nvSpPr>
          <p:spPr bwMode="auto">
            <a:xfrm flipV="1">
              <a:off x="3348" y="2350"/>
              <a:ext cx="140" cy="93"/>
            </a:xfrm>
            <a:prstGeom prst="line">
              <a:avLst/>
            </a:prstGeom>
            <a:noFill/>
            <a:ln w="9525">
              <a:solidFill>
                <a:schemeClr val="tx1"/>
              </a:solidFill>
              <a:round/>
              <a:headEnd/>
              <a:tailEnd/>
            </a:ln>
            <a:effectLst/>
          </p:spPr>
          <p:txBody>
            <a:bodyPr wrap="none" anchor="ctr"/>
            <a:lstStyle/>
            <a:p>
              <a:endParaRPr lang="en-US"/>
            </a:p>
          </p:txBody>
        </p:sp>
        <p:sp>
          <p:nvSpPr>
            <p:cNvPr id="69649" name="Line 17"/>
            <p:cNvSpPr>
              <a:spLocks noChangeAspect="1" noChangeShapeType="1"/>
            </p:cNvSpPr>
            <p:nvPr/>
          </p:nvSpPr>
          <p:spPr bwMode="auto">
            <a:xfrm>
              <a:off x="3488" y="2350"/>
              <a:ext cx="47" cy="0"/>
            </a:xfrm>
            <a:prstGeom prst="line">
              <a:avLst/>
            </a:prstGeom>
            <a:noFill/>
            <a:ln w="28575">
              <a:solidFill>
                <a:srgbClr val="0000FF"/>
              </a:solidFill>
              <a:round/>
              <a:headEnd/>
              <a:tailEnd/>
            </a:ln>
            <a:effectLst/>
          </p:spPr>
          <p:txBody>
            <a:bodyPr wrap="none" anchor="ctr"/>
            <a:lstStyle/>
            <a:p>
              <a:endParaRPr lang="en-US"/>
            </a:p>
          </p:txBody>
        </p:sp>
        <p:sp>
          <p:nvSpPr>
            <p:cNvPr id="69650" name="Line 18"/>
            <p:cNvSpPr>
              <a:spLocks noChangeAspect="1" noChangeShapeType="1"/>
            </p:cNvSpPr>
            <p:nvPr/>
          </p:nvSpPr>
          <p:spPr bwMode="auto">
            <a:xfrm>
              <a:off x="3535" y="2350"/>
              <a:ext cx="0" cy="93"/>
            </a:xfrm>
            <a:prstGeom prst="line">
              <a:avLst/>
            </a:prstGeom>
            <a:noFill/>
            <a:ln w="28575">
              <a:solidFill>
                <a:srgbClr val="0000FF"/>
              </a:solidFill>
              <a:round/>
              <a:headEnd/>
              <a:tailEnd/>
            </a:ln>
            <a:effectLst/>
          </p:spPr>
          <p:txBody>
            <a:bodyPr wrap="none" anchor="ctr"/>
            <a:lstStyle/>
            <a:p>
              <a:endParaRPr lang="en-US"/>
            </a:p>
          </p:txBody>
        </p:sp>
        <p:sp>
          <p:nvSpPr>
            <p:cNvPr id="69651" name="Line 19"/>
            <p:cNvSpPr>
              <a:spLocks noChangeAspect="1" noChangeShapeType="1"/>
            </p:cNvSpPr>
            <p:nvPr/>
          </p:nvSpPr>
          <p:spPr bwMode="auto">
            <a:xfrm>
              <a:off x="3535" y="2443"/>
              <a:ext cx="375" cy="0"/>
            </a:xfrm>
            <a:prstGeom prst="line">
              <a:avLst/>
            </a:prstGeom>
            <a:noFill/>
            <a:ln w="28575">
              <a:solidFill>
                <a:srgbClr val="0000FF"/>
              </a:solidFill>
              <a:round/>
              <a:headEnd/>
              <a:tailEnd/>
            </a:ln>
            <a:effectLst/>
          </p:spPr>
          <p:txBody>
            <a:bodyPr wrap="none" anchor="ctr"/>
            <a:lstStyle/>
            <a:p>
              <a:endParaRPr lang="en-US"/>
            </a:p>
          </p:txBody>
        </p:sp>
        <p:sp>
          <p:nvSpPr>
            <p:cNvPr id="69652" name="Line 20"/>
            <p:cNvSpPr>
              <a:spLocks noChangeAspect="1" noChangeShapeType="1"/>
            </p:cNvSpPr>
            <p:nvPr/>
          </p:nvSpPr>
          <p:spPr bwMode="auto">
            <a:xfrm flipV="1">
              <a:off x="3910" y="2396"/>
              <a:ext cx="47" cy="47"/>
            </a:xfrm>
            <a:prstGeom prst="line">
              <a:avLst/>
            </a:prstGeom>
            <a:noFill/>
            <a:ln w="28575">
              <a:solidFill>
                <a:srgbClr val="0000CC"/>
              </a:solidFill>
              <a:round/>
              <a:headEnd/>
              <a:tailEnd type="triangle" w="med" len="med"/>
            </a:ln>
            <a:effectLst/>
          </p:spPr>
          <p:txBody>
            <a:bodyPr wrap="none" anchor="ctr"/>
            <a:lstStyle/>
            <a:p>
              <a:endParaRPr lang="en-US"/>
            </a:p>
          </p:txBody>
        </p:sp>
        <p:sp>
          <p:nvSpPr>
            <p:cNvPr id="69653" name="Text Box 21"/>
            <p:cNvSpPr txBox="1">
              <a:spLocks noChangeAspect="1" noChangeArrowheads="1"/>
            </p:cNvSpPr>
            <p:nvPr/>
          </p:nvSpPr>
          <p:spPr bwMode="auto">
            <a:xfrm>
              <a:off x="3322" y="2419"/>
              <a:ext cx="399" cy="268"/>
            </a:xfrm>
            <a:prstGeom prst="rect">
              <a:avLst/>
            </a:prstGeom>
            <a:noFill/>
            <a:ln w="9525">
              <a:noFill/>
              <a:miter lim="800000"/>
              <a:headEnd/>
              <a:tailEnd/>
            </a:ln>
            <a:effectLst/>
          </p:spPr>
          <p:txBody>
            <a:bodyPr lIns="0" tIns="0" rIns="0" bIns="0">
              <a:spAutoFit/>
            </a:bodyPr>
            <a:lstStyle/>
            <a:p>
              <a:pPr eaLnBrk="0" hangingPunct="0"/>
              <a:r>
                <a:rPr lang="en-US" sz="1400" b="1">
                  <a:solidFill>
                    <a:srgbClr val="0000CC"/>
                  </a:solidFill>
                </a:rPr>
                <a:t>Water </a:t>
              </a:r>
            </a:p>
            <a:p>
              <a:pPr eaLnBrk="0" hangingPunct="0"/>
              <a:r>
                <a:rPr lang="en-US" sz="1400" b="1">
                  <a:solidFill>
                    <a:srgbClr val="0000CC"/>
                  </a:solidFill>
                </a:rPr>
                <a:t>Supply</a:t>
              </a:r>
              <a:endParaRPr lang="es-ES_tradnl" sz="1400" b="1">
                <a:solidFill>
                  <a:srgbClr val="0000CC"/>
                </a:solidFill>
              </a:endParaRPr>
            </a:p>
          </p:txBody>
        </p:sp>
        <p:sp>
          <p:nvSpPr>
            <p:cNvPr id="69654" name="Line 22"/>
            <p:cNvSpPr>
              <a:spLocks noChangeAspect="1" noChangeShapeType="1"/>
            </p:cNvSpPr>
            <p:nvPr/>
          </p:nvSpPr>
          <p:spPr bwMode="auto">
            <a:xfrm flipH="1" flipV="1">
              <a:off x="2879" y="1974"/>
              <a:ext cx="797" cy="94"/>
            </a:xfrm>
            <a:prstGeom prst="line">
              <a:avLst/>
            </a:prstGeom>
            <a:noFill/>
            <a:ln w="9525">
              <a:solidFill>
                <a:schemeClr val="tx1"/>
              </a:solidFill>
              <a:round/>
              <a:headEnd/>
              <a:tailEnd/>
            </a:ln>
            <a:effectLst/>
          </p:spPr>
          <p:txBody>
            <a:bodyPr wrap="none" anchor="ctr"/>
            <a:lstStyle/>
            <a:p>
              <a:endParaRPr lang="en-US"/>
            </a:p>
          </p:txBody>
        </p:sp>
        <p:sp>
          <p:nvSpPr>
            <p:cNvPr id="69655" name="Line 23"/>
            <p:cNvSpPr>
              <a:spLocks noChangeAspect="1" noChangeShapeType="1"/>
            </p:cNvSpPr>
            <p:nvPr/>
          </p:nvSpPr>
          <p:spPr bwMode="auto">
            <a:xfrm flipV="1">
              <a:off x="2128" y="1974"/>
              <a:ext cx="469" cy="235"/>
            </a:xfrm>
            <a:prstGeom prst="line">
              <a:avLst/>
            </a:prstGeom>
            <a:noFill/>
            <a:ln w="28575">
              <a:solidFill>
                <a:srgbClr val="0000FF"/>
              </a:solidFill>
              <a:round/>
              <a:headEnd/>
              <a:tailEnd/>
            </a:ln>
            <a:effectLst/>
          </p:spPr>
          <p:txBody>
            <a:bodyPr wrap="none" anchor="ctr"/>
            <a:lstStyle/>
            <a:p>
              <a:endParaRPr lang="en-US"/>
            </a:p>
          </p:txBody>
        </p:sp>
        <p:sp>
          <p:nvSpPr>
            <p:cNvPr id="69656" name="Line 24"/>
            <p:cNvSpPr>
              <a:spLocks noChangeAspect="1" noChangeShapeType="1"/>
            </p:cNvSpPr>
            <p:nvPr/>
          </p:nvSpPr>
          <p:spPr bwMode="auto">
            <a:xfrm>
              <a:off x="2597" y="1974"/>
              <a:ext cx="94" cy="0"/>
            </a:xfrm>
            <a:prstGeom prst="line">
              <a:avLst/>
            </a:prstGeom>
            <a:noFill/>
            <a:ln w="28575">
              <a:solidFill>
                <a:srgbClr val="0000FF"/>
              </a:solidFill>
              <a:round/>
              <a:headEnd/>
              <a:tailEnd/>
            </a:ln>
            <a:effectLst/>
          </p:spPr>
          <p:txBody>
            <a:bodyPr wrap="none" anchor="ctr"/>
            <a:lstStyle/>
            <a:p>
              <a:endParaRPr lang="en-US"/>
            </a:p>
          </p:txBody>
        </p:sp>
        <p:sp>
          <p:nvSpPr>
            <p:cNvPr id="69657" name="Line 25"/>
            <p:cNvSpPr>
              <a:spLocks noChangeAspect="1" noChangeShapeType="1"/>
            </p:cNvSpPr>
            <p:nvPr/>
          </p:nvSpPr>
          <p:spPr bwMode="auto">
            <a:xfrm>
              <a:off x="2785" y="1974"/>
              <a:ext cx="670" cy="42"/>
            </a:xfrm>
            <a:prstGeom prst="line">
              <a:avLst/>
            </a:prstGeom>
            <a:noFill/>
            <a:ln w="28575">
              <a:solidFill>
                <a:srgbClr val="0000FF"/>
              </a:solidFill>
              <a:round/>
              <a:headEnd/>
              <a:tailEnd/>
            </a:ln>
            <a:effectLst/>
          </p:spPr>
          <p:txBody>
            <a:bodyPr wrap="none" anchor="ctr"/>
            <a:lstStyle/>
            <a:p>
              <a:endParaRPr lang="en-US"/>
            </a:p>
          </p:txBody>
        </p:sp>
        <p:sp>
          <p:nvSpPr>
            <p:cNvPr id="69658" name="Line 26"/>
            <p:cNvSpPr>
              <a:spLocks noChangeAspect="1" noChangeShapeType="1"/>
            </p:cNvSpPr>
            <p:nvPr/>
          </p:nvSpPr>
          <p:spPr bwMode="auto">
            <a:xfrm flipV="1">
              <a:off x="2128" y="2162"/>
              <a:ext cx="94" cy="47"/>
            </a:xfrm>
            <a:prstGeom prst="line">
              <a:avLst/>
            </a:prstGeom>
            <a:noFill/>
            <a:ln w="38100">
              <a:solidFill>
                <a:srgbClr val="0000FF"/>
              </a:solidFill>
              <a:round/>
              <a:headEnd/>
              <a:tailEnd type="triangle" w="med" len="med"/>
            </a:ln>
            <a:effectLst/>
          </p:spPr>
          <p:txBody>
            <a:bodyPr wrap="none" anchor="ctr"/>
            <a:lstStyle/>
            <a:p>
              <a:endParaRPr lang="en-US"/>
            </a:p>
          </p:txBody>
        </p:sp>
        <p:grpSp>
          <p:nvGrpSpPr>
            <p:cNvPr id="3" name="Group 27"/>
            <p:cNvGrpSpPr>
              <a:grpSpLocks noChangeAspect="1"/>
            </p:cNvGrpSpPr>
            <p:nvPr/>
          </p:nvGrpSpPr>
          <p:grpSpPr bwMode="auto">
            <a:xfrm>
              <a:off x="2925" y="1881"/>
              <a:ext cx="751" cy="492"/>
              <a:chOff x="2928" y="2112"/>
              <a:chExt cx="768" cy="504"/>
            </a:xfrm>
          </p:grpSpPr>
          <p:sp>
            <p:nvSpPr>
              <p:cNvPr id="69660" name="Line 28"/>
              <p:cNvSpPr>
                <a:spLocks noChangeAspect="1" noChangeShapeType="1"/>
              </p:cNvSpPr>
              <p:nvPr/>
            </p:nvSpPr>
            <p:spPr bwMode="auto">
              <a:xfrm flipV="1">
                <a:off x="2928" y="2112"/>
                <a:ext cx="768" cy="432"/>
              </a:xfrm>
              <a:prstGeom prst="line">
                <a:avLst/>
              </a:prstGeom>
              <a:noFill/>
              <a:ln w="28575">
                <a:solidFill>
                  <a:srgbClr val="0000FF"/>
                </a:solidFill>
                <a:round/>
                <a:headEnd/>
                <a:tailEnd/>
              </a:ln>
              <a:effectLst/>
            </p:spPr>
            <p:txBody>
              <a:bodyPr wrap="none" anchor="ctr"/>
              <a:lstStyle/>
              <a:p>
                <a:endParaRPr lang="en-US"/>
              </a:p>
            </p:txBody>
          </p:sp>
          <p:grpSp>
            <p:nvGrpSpPr>
              <p:cNvPr id="4" name="Group 29"/>
              <p:cNvGrpSpPr>
                <a:grpSpLocks noChangeAspect="1"/>
              </p:cNvGrpSpPr>
              <p:nvPr/>
            </p:nvGrpSpPr>
            <p:grpSpPr bwMode="auto">
              <a:xfrm>
                <a:off x="2928" y="2544"/>
                <a:ext cx="0" cy="72"/>
                <a:chOff x="2928" y="2544"/>
                <a:chExt cx="0" cy="72"/>
              </a:xfrm>
            </p:grpSpPr>
            <p:sp>
              <p:nvSpPr>
                <p:cNvPr id="69662" name="Line 30"/>
                <p:cNvSpPr>
                  <a:spLocks noChangeAspect="1" noChangeShapeType="1"/>
                </p:cNvSpPr>
                <p:nvPr/>
              </p:nvSpPr>
              <p:spPr bwMode="auto">
                <a:xfrm>
                  <a:off x="2928" y="2568"/>
                  <a:ext cx="0" cy="48"/>
                </a:xfrm>
                <a:prstGeom prst="line">
                  <a:avLst/>
                </a:prstGeom>
                <a:noFill/>
                <a:ln w="28575">
                  <a:solidFill>
                    <a:srgbClr val="0000FF"/>
                  </a:solidFill>
                  <a:round/>
                  <a:headEnd/>
                  <a:tailEnd type="triangle" w="med" len="med"/>
                </a:ln>
                <a:effectLst/>
              </p:spPr>
              <p:txBody>
                <a:bodyPr wrap="none" anchor="ctr"/>
                <a:lstStyle/>
                <a:p>
                  <a:endParaRPr lang="en-US"/>
                </a:p>
              </p:txBody>
            </p:sp>
            <p:sp>
              <p:nvSpPr>
                <p:cNvPr id="69663" name="Line 31"/>
                <p:cNvSpPr>
                  <a:spLocks noChangeAspect="1" noChangeShapeType="1"/>
                </p:cNvSpPr>
                <p:nvPr/>
              </p:nvSpPr>
              <p:spPr bwMode="auto">
                <a:xfrm>
                  <a:off x="2928" y="2544"/>
                  <a:ext cx="0" cy="48"/>
                </a:xfrm>
                <a:prstGeom prst="line">
                  <a:avLst/>
                </a:prstGeom>
                <a:noFill/>
                <a:ln w="28575">
                  <a:solidFill>
                    <a:srgbClr val="0000FF"/>
                  </a:solidFill>
                  <a:round/>
                  <a:headEnd/>
                  <a:tailEnd/>
                </a:ln>
                <a:effectLst/>
              </p:spPr>
              <p:txBody>
                <a:bodyPr wrap="none" anchor="ctr"/>
                <a:lstStyle/>
                <a:p>
                  <a:endParaRPr lang="en-US"/>
                </a:p>
              </p:txBody>
            </p:sp>
          </p:grpSp>
        </p:grpSp>
        <p:grpSp>
          <p:nvGrpSpPr>
            <p:cNvPr id="5" name="Group 32"/>
            <p:cNvGrpSpPr>
              <a:grpSpLocks noChangeAspect="1"/>
            </p:cNvGrpSpPr>
            <p:nvPr/>
          </p:nvGrpSpPr>
          <p:grpSpPr bwMode="auto">
            <a:xfrm>
              <a:off x="4257" y="1927"/>
              <a:ext cx="209" cy="94"/>
              <a:chOff x="4054" y="1209"/>
              <a:chExt cx="242" cy="425"/>
            </a:xfrm>
          </p:grpSpPr>
          <p:grpSp>
            <p:nvGrpSpPr>
              <p:cNvPr id="6" name="Group 33"/>
              <p:cNvGrpSpPr>
                <a:grpSpLocks noChangeAspect="1"/>
              </p:cNvGrpSpPr>
              <p:nvPr/>
            </p:nvGrpSpPr>
            <p:grpSpPr bwMode="auto">
              <a:xfrm>
                <a:off x="4054" y="1209"/>
                <a:ext cx="242" cy="425"/>
                <a:chOff x="4054" y="1209"/>
                <a:chExt cx="242" cy="425"/>
              </a:xfrm>
            </p:grpSpPr>
            <p:sp>
              <p:nvSpPr>
                <p:cNvPr id="69666" name="Freeform 34"/>
                <p:cNvSpPr>
                  <a:spLocks noChangeAspect="1"/>
                </p:cNvSpPr>
                <p:nvPr/>
              </p:nvSpPr>
              <p:spPr bwMode="auto">
                <a:xfrm>
                  <a:off x="4054" y="1216"/>
                  <a:ext cx="242" cy="115"/>
                </a:xfrm>
                <a:custGeom>
                  <a:avLst/>
                  <a:gdLst/>
                  <a:ahLst/>
                  <a:cxnLst>
                    <a:cxn ang="0">
                      <a:pos x="0" y="254"/>
                    </a:cxn>
                    <a:cxn ang="0">
                      <a:pos x="351" y="346"/>
                    </a:cxn>
                    <a:cxn ang="0">
                      <a:pos x="727" y="63"/>
                    </a:cxn>
                    <a:cxn ang="0">
                      <a:pos x="424" y="0"/>
                    </a:cxn>
                    <a:cxn ang="0">
                      <a:pos x="0" y="254"/>
                    </a:cxn>
                  </a:cxnLst>
                  <a:rect l="0" t="0" r="r" b="b"/>
                  <a:pathLst>
                    <a:path w="727" h="346">
                      <a:moveTo>
                        <a:pt x="0" y="254"/>
                      </a:moveTo>
                      <a:lnTo>
                        <a:pt x="351" y="346"/>
                      </a:lnTo>
                      <a:lnTo>
                        <a:pt x="727" y="63"/>
                      </a:lnTo>
                      <a:lnTo>
                        <a:pt x="424" y="0"/>
                      </a:lnTo>
                      <a:lnTo>
                        <a:pt x="0" y="254"/>
                      </a:lnTo>
                      <a:close/>
                    </a:path>
                  </a:pathLst>
                </a:custGeom>
                <a:solidFill>
                  <a:srgbClr val="DF9FFF"/>
                </a:solidFill>
                <a:ln w="9525">
                  <a:noFill/>
                  <a:round/>
                  <a:headEnd/>
                  <a:tailEnd/>
                </a:ln>
              </p:spPr>
              <p:txBody>
                <a:bodyPr/>
                <a:lstStyle/>
                <a:p>
                  <a:endParaRPr lang="en-US"/>
                </a:p>
              </p:txBody>
            </p:sp>
            <p:sp>
              <p:nvSpPr>
                <p:cNvPr id="69667" name="Freeform 35"/>
                <p:cNvSpPr>
                  <a:spLocks noChangeAspect="1"/>
                </p:cNvSpPr>
                <p:nvPr/>
              </p:nvSpPr>
              <p:spPr bwMode="auto">
                <a:xfrm>
                  <a:off x="4054" y="1301"/>
                  <a:ext cx="117" cy="333"/>
                </a:xfrm>
                <a:custGeom>
                  <a:avLst/>
                  <a:gdLst/>
                  <a:ahLst/>
                  <a:cxnLst>
                    <a:cxn ang="0">
                      <a:pos x="0" y="0"/>
                    </a:cxn>
                    <a:cxn ang="0">
                      <a:pos x="351" y="91"/>
                    </a:cxn>
                    <a:cxn ang="0">
                      <a:pos x="351" y="1001"/>
                    </a:cxn>
                    <a:cxn ang="0">
                      <a:pos x="0" y="851"/>
                    </a:cxn>
                    <a:cxn ang="0">
                      <a:pos x="0" y="0"/>
                    </a:cxn>
                  </a:cxnLst>
                  <a:rect l="0" t="0" r="r" b="b"/>
                  <a:pathLst>
                    <a:path w="351" h="1001">
                      <a:moveTo>
                        <a:pt x="0" y="0"/>
                      </a:moveTo>
                      <a:lnTo>
                        <a:pt x="351" y="91"/>
                      </a:lnTo>
                      <a:lnTo>
                        <a:pt x="351" y="1001"/>
                      </a:lnTo>
                      <a:lnTo>
                        <a:pt x="0" y="851"/>
                      </a:lnTo>
                      <a:lnTo>
                        <a:pt x="0" y="0"/>
                      </a:lnTo>
                      <a:close/>
                    </a:path>
                  </a:pathLst>
                </a:custGeom>
                <a:solidFill>
                  <a:srgbClr val="BF5FFF"/>
                </a:solidFill>
                <a:ln w="9525">
                  <a:noFill/>
                  <a:round/>
                  <a:headEnd/>
                  <a:tailEnd/>
                </a:ln>
              </p:spPr>
              <p:txBody>
                <a:bodyPr/>
                <a:lstStyle/>
                <a:p>
                  <a:endParaRPr lang="en-US"/>
                </a:p>
              </p:txBody>
            </p:sp>
            <p:sp>
              <p:nvSpPr>
                <p:cNvPr id="69668" name="Freeform 36"/>
                <p:cNvSpPr>
                  <a:spLocks noChangeAspect="1"/>
                </p:cNvSpPr>
                <p:nvPr/>
              </p:nvSpPr>
              <p:spPr bwMode="auto">
                <a:xfrm>
                  <a:off x="4170" y="1237"/>
                  <a:ext cx="126" cy="397"/>
                </a:xfrm>
                <a:custGeom>
                  <a:avLst/>
                  <a:gdLst/>
                  <a:ahLst/>
                  <a:cxnLst>
                    <a:cxn ang="0">
                      <a:pos x="0" y="283"/>
                    </a:cxn>
                    <a:cxn ang="0">
                      <a:pos x="0" y="1192"/>
                    </a:cxn>
                    <a:cxn ang="0">
                      <a:pos x="376" y="760"/>
                    </a:cxn>
                    <a:cxn ang="0">
                      <a:pos x="376" y="0"/>
                    </a:cxn>
                    <a:cxn ang="0">
                      <a:pos x="0" y="283"/>
                    </a:cxn>
                  </a:cxnLst>
                  <a:rect l="0" t="0" r="r" b="b"/>
                  <a:pathLst>
                    <a:path w="376" h="1192">
                      <a:moveTo>
                        <a:pt x="0" y="283"/>
                      </a:moveTo>
                      <a:lnTo>
                        <a:pt x="0" y="1192"/>
                      </a:lnTo>
                      <a:lnTo>
                        <a:pt x="376" y="760"/>
                      </a:lnTo>
                      <a:lnTo>
                        <a:pt x="376" y="0"/>
                      </a:lnTo>
                      <a:lnTo>
                        <a:pt x="0" y="283"/>
                      </a:lnTo>
                      <a:close/>
                    </a:path>
                  </a:pathLst>
                </a:custGeom>
                <a:solidFill>
                  <a:srgbClr val="9F3FDF"/>
                </a:solidFill>
                <a:ln w="9525">
                  <a:noFill/>
                  <a:round/>
                  <a:headEnd/>
                  <a:tailEnd/>
                </a:ln>
              </p:spPr>
              <p:txBody>
                <a:bodyPr/>
                <a:lstStyle/>
                <a:p>
                  <a:endParaRPr lang="en-US"/>
                </a:p>
              </p:txBody>
            </p:sp>
            <p:grpSp>
              <p:nvGrpSpPr>
                <p:cNvPr id="7" name="Group 37"/>
                <p:cNvGrpSpPr>
                  <a:grpSpLocks noChangeAspect="1"/>
                </p:cNvGrpSpPr>
                <p:nvPr/>
              </p:nvGrpSpPr>
              <p:grpSpPr bwMode="auto">
                <a:xfrm>
                  <a:off x="4084" y="1209"/>
                  <a:ext cx="184" cy="106"/>
                  <a:chOff x="4084" y="1209"/>
                  <a:chExt cx="184" cy="106"/>
                </a:xfrm>
              </p:grpSpPr>
              <p:sp>
                <p:nvSpPr>
                  <p:cNvPr id="69670" name="Freeform 38"/>
                  <p:cNvSpPr>
                    <a:spLocks noChangeAspect="1"/>
                  </p:cNvSpPr>
                  <p:nvPr/>
                </p:nvSpPr>
                <p:spPr bwMode="auto">
                  <a:xfrm>
                    <a:off x="4084" y="1209"/>
                    <a:ext cx="184" cy="87"/>
                  </a:xfrm>
                  <a:custGeom>
                    <a:avLst/>
                    <a:gdLst/>
                    <a:ahLst/>
                    <a:cxnLst>
                      <a:cxn ang="0">
                        <a:pos x="0" y="194"/>
                      </a:cxn>
                      <a:cxn ang="0">
                        <a:pos x="252" y="259"/>
                      </a:cxn>
                      <a:cxn ang="0">
                        <a:pos x="553" y="43"/>
                      </a:cxn>
                      <a:cxn ang="0">
                        <a:pos x="330" y="0"/>
                      </a:cxn>
                      <a:cxn ang="0">
                        <a:pos x="0" y="194"/>
                      </a:cxn>
                    </a:cxnLst>
                    <a:rect l="0" t="0" r="r" b="b"/>
                    <a:pathLst>
                      <a:path w="553" h="259">
                        <a:moveTo>
                          <a:pt x="0" y="194"/>
                        </a:moveTo>
                        <a:lnTo>
                          <a:pt x="252" y="259"/>
                        </a:lnTo>
                        <a:lnTo>
                          <a:pt x="553" y="43"/>
                        </a:lnTo>
                        <a:lnTo>
                          <a:pt x="330" y="0"/>
                        </a:lnTo>
                        <a:lnTo>
                          <a:pt x="0" y="194"/>
                        </a:lnTo>
                        <a:close/>
                      </a:path>
                    </a:pathLst>
                  </a:custGeom>
                  <a:solidFill>
                    <a:srgbClr val="DF9FFF"/>
                  </a:solidFill>
                  <a:ln w="9525">
                    <a:noFill/>
                    <a:round/>
                    <a:headEnd/>
                    <a:tailEnd/>
                  </a:ln>
                </p:spPr>
                <p:txBody>
                  <a:bodyPr/>
                  <a:lstStyle/>
                  <a:p>
                    <a:endParaRPr lang="en-US"/>
                  </a:p>
                </p:txBody>
              </p:sp>
              <p:sp>
                <p:nvSpPr>
                  <p:cNvPr id="69671" name="Freeform 39"/>
                  <p:cNvSpPr>
                    <a:spLocks noChangeAspect="1"/>
                  </p:cNvSpPr>
                  <p:nvPr/>
                </p:nvSpPr>
                <p:spPr bwMode="auto">
                  <a:xfrm>
                    <a:off x="4168" y="1224"/>
                    <a:ext cx="100" cy="91"/>
                  </a:xfrm>
                  <a:custGeom>
                    <a:avLst/>
                    <a:gdLst/>
                    <a:ahLst/>
                    <a:cxnLst>
                      <a:cxn ang="0">
                        <a:pos x="0" y="215"/>
                      </a:cxn>
                      <a:cxn ang="0">
                        <a:pos x="302" y="0"/>
                      </a:cxn>
                      <a:cxn ang="0">
                        <a:pos x="302" y="51"/>
                      </a:cxn>
                      <a:cxn ang="0">
                        <a:pos x="0" y="272"/>
                      </a:cxn>
                      <a:cxn ang="0">
                        <a:pos x="0" y="215"/>
                      </a:cxn>
                    </a:cxnLst>
                    <a:rect l="0" t="0" r="r" b="b"/>
                    <a:pathLst>
                      <a:path w="302" h="272">
                        <a:moveTo>
                          <a:pt x="0" y="215"/>
                        </a:moveTo>
                        <a:lnTo>
                          <a:pt x="302" y="0"/>
                        </a:lnTo>
                        <a:lnTo>
                          <a:pt x="302" y="51"/>
                        </a:lnTo>
                        <a:lnTo>
                          <a:pt x="0" y="272"/>
                        </a:lnTo>
                        <a:lnTo>
                          <a:pt x="0" y="215"/>
                        </a:lnTo>
                        <a:close/>
                      </a:path>
                    </a:pathLst>
                  </a:custGeom>
                  <a:solidFill>
                    <a:srgbClr val="9F3FDF"/>
                  </a:solidFill>
                  <a:ln w="9525">
                    <a:noFill/>
                    <a:round/>
                    <a:headEnd/>
                    <a:tailEnd/>
                  </a:ln>
                </p:spPr>
                <p:txBody>
                  <a:bodyPr/>
                  <a:lstStyle/>
                  <a:p>
                    <a:endParaRPr lang="en-US"/>
                  </a:p>
                </p:txBody>
              </p:sp>
              <p:sp>
                <p:nvSpPr>
                  <p:cNvPr id="69672" name="Freeform 40"/>
                  <p:cNvSpPr>
                    <a:spLocks noChangeAspect="1"/>
                  </p:cNvSpPr>
                  <p:nvPr/>
                </p:nvSpPr>
                <p:spPr bwMode="auto">
                  <a:xfrm>
                    <a:off x="4084" y="1274"/>
                    <a:ext cx="84" cy="40"/>
                  </a:xfrm>
                  <a:custGeom>
                    <a:avLst/>
                    <a:gdLst/>
                    <a:ahLst/>
                    <a:cxnLst>
                      <a:cxn ang="0">
                        <a:pos x="251" y="64"/>
                      </a:cxn>
                      <a:cxn ang="0">
                        <a:pos x="251" y="121"/>
                      </a:cxn>
                      <a:cxn ang="0">
                        <a:pos x="0" y="54"/>
                      </a:cxn>
                      <a:cxn ang="0">
                        <a:pos x="0" y="0"/>
                      </a:cxn>
                      <a:cxn ang="0">
                        <a:pos x="251" y="64"/>
                      </a:cxn>
                    </a:cxnLst>
                    <a:rect l="0" t="0" r="r" b="b"/>
                    <a:pathLst>
                      <a:path w="251" h="121">
                        <a:moveTo>
                          <a:pt x="251" y="64"/>
                        </a:moveTo>
                        <a:lnTo>
                          <a:pt x="251" y="121"/>
                        </a:lnTo>
                        <a:lnTo>
                          <a:pt x="0" y="54"/>
                        </a:lnTo>
                        <a:lnTo>
                          <a:pt x="0" y="0"/>
                        </a:lnTo>
                        <a:lnTo>
                          <a:pt x="251" y="64"/>
                        </a:lnTo>
                        <a:close/>
                      </a:path>
                    </a:pathLst>
                  </a:custGeom>
                  <a:solidFill>
                    <a:srgbClr val="BF5FFF"/>
                  </a:solidFill>
                  <a:ln w="9525">
                    <a:noFill/>
                    <a:round/>
                    <a:headEnd/>
                    <a:tailEnd/>
                  </a:ln>
                </p:spPr>
                <p:txBody>
                  <a:bodyPr/>
                  <a:lstStyle/>
                  <a:p>
                    <a:endParaRPr lang="en-US"/>
                  </a:p>
                </p:txBody>
              </p:sp>
            </p:grpSp>
          </p:grpSp>
          <p:grpSp>
            <p:nvGrpSpPr>
              <p:cNvPr id="8" name="Group 41"/>
              <p:cNvGrpSpPr>
                <a:grpSpLocks noChangeAspect="1"/>
              </p:cNvGrpSpPr>
              <p:nvPr/>
            </p:nvGrpSpPr>
            <p:grpSpPr bwMode="auto">
              <a:xfrm>
                <a:off x="4060" y="1311"/>
                <a:ext cx="104" cy="309"/>
                <a:chOff x="4060" y="1311"/>
                <a:chExt cx="104" cy="309"/>
              </a:xfrm>
            </p:grpSpPr>
            <p:sp>
              <p:nvSpPr>
                <p:cNvPr id="69674" name="Freeform 42"/>
                <p:cNvSpPr>
                  <a:spLocks noChangeAspect="1"/>
                </p:cNvSpPr>
                <p:nvPr/>
              </p:nvSpPr>
              <p:spPr bwMode="auto">
                <a:xfrm>
                  <a:off x="4060" y="1311"/>
                  <a:ext cx="104" cy="309"/>
                </a:xfrm>
                <a:custGeom>
                  <a:avLst/>
                  <a:gdLst/>
                  <a:ahLst/>
                  <a:cxnLst>
                    <a:cxn ang="0">
                      <a:pos x="0" y="0"/>
                    </a:cxn>
                    <a:cxn ang="0">
                      <a:pos x="313" y="83"/>
                    </a:cxn>
                    <a:cxn ang="0">
                      <a:pos x="313" y="927"/>
                    </a:cxn>
                    <a:cxn ang="0">
                      <a:pos x="0" y="790"/>
                    </a:cxn>
                    <a:cxn ang="0">
                      <a:pos x="0" y="0"/>
                    </a:cxn>
                  </a:cxnLst>
                  <a:rect l="0" t="0" r="r" b="b"/>
                  <a:pathLst>
                    <a:path w="313" h="927">
                      <a:moveTo>
                        <a:pt x="0" y="0"/>
                      </a:moveTo>
                      <a:lnTo>
                        <a:pt x="313" y="83"/>
                      </a:lnTo>
                      <a:lnTo>
                        <a:pt x="313" y="927"/>
                      </a:lnTo>
                      <a:lnTo>
                        <a:pt x="0" y="790"/>
                      </a:lnTo>
                      <a:lnTo>
                        <a:pt x="0" y="0"/>
                      </a:lnTo>
                      <a:close/>
                    </a:path>
                  </a:pathLst>
                </a:custGeom>
                <a:solidFill>
                  <a:srgbClr val="000000"/>
                </a:solidFill>
                <a:ln w="9525">
                  <a:noFill/>
                  <a:round/>
                  <a:headEnd/>
                  <a:tailEnd/>
                </a:ln>
              </p:spPr>
              <p:txBody>
                <a:bodyPr/>
                <a:lstStyle/>
                <a:p>
                  <a:endParaRPr lang="en-US"/>
                </a:p>
              </p:txBody>
            </p:sp>
            <p:sp>
              <p:nvSpPr>
                <p:cNvPr id="69675" name="Freeform 43"/>
                <p:cNvSpPr>
                  <a:spLocks noChangeAspect="1"/>
                </p:cNvSpPr>
                <p:nvPr/>
              </p:nvSpPr>
              <p:spPr bwMode="auto">
                <a:xfrm>
                  <a:off x="4075" y="1315"/>
                  <a:ext cx="11" cy="273"/>
                </a:xfrm>
                <a:custGeom>
                  <a:avLst/>
                  <a:gdLst/>
                  <a:ahLst/>
                  <a:cxnLst>
                    <a:cxn ang="0">
                      <a:pos x="1" y="0"/>
                    </a:cxn>
                    <a:cxn ang="0">
                      <a:pos x="0" y="807"/>
                    </a:cxn>
                    <a:cxn ang="0">
                      <a:pos x="32" y="820"/>
                    </a:cxn>
                    <a:cxn ang="0">
                      <a:pos x="33" y="8"/>
                    </a:cxn>
                    <a:cxn ang="0">
                      <a:pos x="1" y="0"/>
                    </a:cxn>
                  </a:cxnLst>
                  <a:rect l="0" t="0" r="r" b="b"/>
                  <a:pathLst>
                    <a:path w="33" h="820">
                      <a:moveTo>
                        <a:pt x="1" y="0"/>
                      </a:moveTo>
                      <a:lnTo>
                        <a:pt x="0" y="807"/>
                      </a:lnTo>
                      <a:lnTo>
                        <a:pt x="32" y="820"/>
                      </a:lnTo>
                      <a:lnTo>
                        <a:pt x="33" y="8"/>
                      </a:lnTo>
                      <a:lnTo>
                        <a:pt x="1" y="0"/>
                      </a:lnTo>
                      <a:close/>
                    </a:path>
                  </a:pathLst>
                </a:custGeom>
                <a:solidFill>
                  <a:srgbClr val="BF5FFF"/>
                </a:solidFill>
                <a:ln w="9525">
                  <a:noFill/>
                  <a:round/>
                  <a:headEnd/>
                  <a:tailEnd/>
                </a:ln>
              </p:spPr>
              <p:txBody>
                <a:bodyPr/>
                <a:lstStyle/>
                <a:p>
                  <a:endParaRPr lang="en-US"/>
                </a:p>
              </p:txBody>
            </p:sp>
            <p:sp>
              <p:nvSpPr>
                <p:cNvPr id="69676" name="Freeform 44"/>
                <p:cNvSpPr>
                  <a:spLocks noChangeAspect="1"/>
                </p:cNvSpPr>
                <p:nvPr/>
              </p:nvSpPr>
              <p:spPr bwMode="auto">
                <a:xfrm>
                  <a:off x="4103" y="1321"/>
                  <a:ext cx="12" cy="279"/>
                </a:xfrm>
                <a:custGeom>
                  <a:avLst/>
                  <a:gdLst/>
                  <a:ahLst/>
                  <a:cxnLst>
                    <a:cxn ang="0">
                      <a:pos x="0" y="0"/>
                    </a:cxn>
                    <a:cxn ang="0">
                      <a:pos x="0" y="822"/>
                    </a:cxn>
                    <a:cxn ang="0">
                      <a:pos x="34" y="838"/>
                    </a:cxn>
                    <a:cxn ang="0">
                      <a:pos x="36" y="13"/>
                    </a:cxn>
                    <a:cxn ang="0">
                      <a:pos x="0" y="0"/>
                    </a:cxn>
                  </a:cxnLst>
                  <a:rect l="0" t="0" r="r" b="b"/>
                  <a:pathLst>
                    <a:path w="36" h="838">
                      <a:moveTo>
                        <a:pt x="0" y="0"/>
                      </a:moveTo>
                      <a:lnTo>
                        <a:pt x="0" y="822"/>
                      </a:lnTo>
                      <a:lnTo>
                        <a:pt x="34" y="838"/>
                      </a:lnTo>
                      <a:lnTo>
                        <a:pt x="36" y="13"/>
                      </a:lnTo>
                      <a:lnTo>
                        <a:pt x="0" y="0"/>
                      </a:lnTo>
                      <a:close/>
                    </a:path>
                  </a:pathLst>
                </a:custGeom>
                <a:solidFill>
                  <a:srgbClr val="BF5FFF"/>
                </a:solidFill>
                <a:ln w="9525">
                  <a:noFill/>
                  <a:round/>
                  <a:headEnd/>
                  <a:tailEnd/>
                </a:ln>
              </p:spPr>
              <p:txBody>
                <a:bodyPr/>
                <a:lstStyle/>
                <a:p>
                  <a:endParaRPr lang="en-US"/>
                </a:p>
              </p:txBody>
            </p:sp>
            <p:sp>
              <p:nvSpPr>
                <p:cNvPr id="69677" name="Freeform 45"/>
                <p:cNvSpPr>
                  <a:spLocks noChangeAspect="1"/>
                </p:cNvSpPr>
                <p:nvPr/>
              </p:nvSpPr>
              <p:spPr bwMode="auto">
                <a:xfrm>
                  <a:off x="4134" y="1331"/>
                  <a:ext cx="12" cy="281"/>
                </a:xfrm>
                <a:custGeom>
                  <a:avLst/>
                  <a:gdLst/>
                  <a:ahLst/>
                  <a:cxnLst>
                    <a:cxn ang="0">
                      <a:pos x="2" y="0"/>
                    </a:cxn>
                    <a:cxn ang="0">
                      <a:pos x="0" y="825"/>
                    </a:cxn>
                    <a:cxn ang="0">
                      <a:pos x="37" y="844"/>
                    </a:cxn>
                    <a:cxn ang="0">
                      <a:pos x="35" y="7"/>
                    </a:cxn>
                    <a:cxn ang="0">
                      <a:pos x="2" y="0"/>
                    </a:cxn>
                  </a:cxnLst>
                  <a:rect l="0" t="0" r="r" b="b"/>
                  <a:pathLst>
                    <a:path w="37" h="844">
                      <a:moveTo>
                        <a:pt x="2" y="0"/>
                      </a:moveTo>
                      <a:lnTo>
                        <a:pt x="0" y="825"/>
                      </a:lnTo>
                      <a:lnTo>
                        <a:pt x="37" y="844"/>
                      </a:lnTo>
                      <a:lnTo>
                        <a:pt x="35" y="7"/>
                      </a:lnTo>
                      <a:lnTo>
                        <a:pt x="2" y="0"/>
                      </a:lnTo>
                      <a:close/>
                    </a:path>
                  </a:pathLst>
                </a:custGeom>
                <a:solidFill>
                  <a:srgbClr val="BF5FFF"/>
                </a:solidFill>
                <a:ln w="9525">
                  <a:noFill/>
                  <a:round/>
                  <a:headEnd/>
                  <a:tailEnd/>
                </a:ln>
              </p:spPr>
              <p:txBody>
                <a:bodyPr/>
                <a:lstStyle/>
                <a:p>
                  <a:endParaRPr lang="en-US"/>
                </a:p>
              </p:txBody>
            </p:sp>
          </p:grpSp>
        </p:grpSp>
        <p:sp>
          <p:nvSpPr>
            <p:cNvPr id="69678" name="Line 46"/>
            <p:cNvSpPr>
              <a:spLocks noChangeAspect="1" noChangeShapeType="1"/>
            </p:cNvSpPr>
            <p:nvPr/>
          </p:nvSpPr>
          <p:spPr bwMode="auto">
            <a:xfrm flipV="1">
              <a:off x="4118" y="1967"/>
              <a:ext cx="192" cy="148"/>
            </a:xfrm>
            <a:prstGeom prst="line">
              <a:avLst/>
            </a:prstGeom>
            <a:noFill/>
            <a:ln w="28575">
              <a:solidFill>
                <a:schemeClr val="bg2"/>
              </a:solidFill>
              <a:round/>
              <a:headEnd/>
              <a:tailEnd/>
            </a:ln>
            <a:effectLst/>
          </p:spPr>
          <p:txBody>
            <a:bodyPr wrap="none" anchor="ctr"/>
            <a:lstStyle/>
            <a:p>
              <a:endParaRPr lang="en-US"/>
            </a:p>
          </p:txBody>
        </p:sp>
        <p:sp>
          <p:nvSpPr>
            <p:cNvPr id="69679" name="Line 47"/>
            <p:cNvSpPr>
              <a:spLocks noChangeAspect="1" noChangeShapeType="1"/>
            </p:cNvSpPr>
            <p:nvPr/>
          </p:nvSpPr>
          <p:spPr bwMode="auto">
            <a:xfrm>
              <a:off x="4466" y="1940"/>
              <a:ext cx="242" cy="0"/>
            </a:xfrm>
            <a:prstGeom prst="line">
              <a:avLst/>
            </a:prstGeom>
            <a:noFill/>
            <a:ln w="28575">
              <a:solidFill>
                <a:schemeClr val="bg2"/>
              </a:solidFill>
              <a:round/>
              <a:headEnd/>
              <a:tailEnd/>
            </a:ln>
            <a:effectLst/>
          </p:spPr>
          <p:txBody>
            <a:bodyPr wrap="none" anchor="ctr"/>
            <a:lstStyle/>
            <a:p>
              <a:endParaRPr lang="en-US"/>
            </a:p>
          </p:txBody>
        </p:sp>
        <p:sp>
          <p:nvSpPr>
            <p:cNvPr id="69680" name="Line 48"/>
            <p:cNvSpPr>
              <a:spLocks noChangeAspect="1" noChangeShapeType="1"/>
            </p:cNvSpPr>
            <p:nvPr/>
          </p:nvSpPr>
          <p:spPr bwMode="auto">
            <a:xfrm>
              <a:off x="4708" y="1939"/>
              <a:ext cx="0" cy="35"/>
            </a:xfrm>
            <a:prstGeom prst="line">
              <a:avLst/>
            </a:prstGeom>
            <a:noFill/>
            <a:ln w="28575">
              <a:solidFill>
                <a:schemeClr val="bg2"/>
              </a:solidFill>
              <a:round/>
              <a:headEnd/>
              <a:tailEnd/>
            </a:ln>
            <a:effectLst/>
          </p:spPr>
          <p:txBody>
            <a:bodyPr wrap="none" anchor="ctr"/>
            <a:lstStyle/>
            <a:p>
              <a:endParaRPr lang="en-US"/>
            </a:p>
          </p:txBody>
        </p:sp>
        <p:sp>
          <p:nvSpPr>
            <p:cNvPr id="69681" name="Line 49"/>
            <p:cNvSpPr>
              <a:spLocks noChangeAspect="1" noChangeShapeType="1"/>
            </p:cNvSpPr>
            <p:nvPr/>
          </p:nvSpPr>
          <p:spPr bwMode="auto">
            <a:xfrm>
              <a:off x="4708" y="2021"/>
              <a:ext cx="0" cy="5"/>
            </a:xfrm>
            <a:prstGeom prst="line">
              <a:avLst/>
            </a:prstGeom>
            <a:noFill/>
            <a:ln w="28575">
              <a:solidFill>
                <a:schemeClr val="bg2"/>
              </a:solidFill>
              <a:round/>
              <a:headEnd/>
              <a:tailEnd type="triangle" w="med" len="med"/>
            </a:ln>
            <a:effectLst/>
          </p:spPr>
          <p:txBody>
            <a:bodyPr wrap="none" anchor="ctr"/>
            <a:lstStyle/>
            <a:p>
              <a:endParaRPr lang="en-US"/>
            </a:p>
          </p:txBody>
        </p:sp>
        <p:sp>
          <p:nvSpPr>
            <p:cNvPr id="69682" name="Text Box 50"/>
            <p:cNvSpPr txBox="1">
              <a:spLocks noChangeAspect="1" noChangeArrowheads="1"/>
            </p:cNvSpPr>
            <p:nvPr/>
          </p:nvSpPr>
          <p:spPr bwMode="auto">
            <a:xfrm>
              <a:off x="4113" y="1640"/>
              <a:ext cx="739" cy="242"/>
            </a:xfrm>
            <a:prstGeom prst="rect">
              <a:avLst/>
            </a:prstGeom>
            <a:noFill/>
            <a:ln w="9525">
              <a:noFill/>
              <a:miter lim="800000"/>
              <a:headEnd/>
              <a:tailEnd/>
            </a:ln>
            <a:effectLst/>
          </p:spPr>
          <p:txBody>
            <a:bodyPr wrap="none">
              <a:spAutoFit/>
            </a:bodyPr>
            <a:lstStyle/>
            <a:p>
              <a:pPr eaLnBrk="0" hangingPunct="0">
                <a:lnSpc>
                  <a:spcPct val="80000"/>
                </a:lnSpc>
              </a:pPr>
              <a:r>
                <a:rPr lang="en-US" sz="1200" b="1">
                  <a:solidFill>
                    <a:schemeClr val="bg2"/>
                  </a:solidFill>
                </a:rPr>
                <a:t>Discharge</a:t>
              </a:r>
            </a:p>
            <a:p>
              <a:pPr eaLnBrk="0" hangingPunct="0">
                <a:lnSpc>
                  <a:spcPct val="80000"/>
                </a:lnSpc>
              </a:pPr>
              <a:r>
                <a:rPr lang="en-US" sz="1200" b="1">
                  <a:solidFill>
                    <a:schemeClr val="bg2"/>
                  </a:solidFill>
                </a:rPr>
                <a:t> treated water</a:t>
              </a:r>
              <a:endParaRPr lang="es-ES_tradnl" sz="1200" b="1">
                <a:solidFill>
                  <a:schemeClr val="bg2"/>
                </a:solidFill>
              </a:endParaRPr>
            </a:p>
          </p:txBody>
        </p:sp>
        <p:sp>
          <p:nvSpPr>
            <p:cNvPr id="69683" name="Text Box 51"/>
            <p:cNvSpPr txBox="1">
              <a:spLocks noChangeAspect="1" noChangeArrowheads="1"/>
            </p:cNvSpPr>
            <p:nvPr/>
          </p:nvSpPr>
          <p:spPr bwMode="auto">
            <a:xfrm>
              <a:off x="2472" y="3374"/>
              <a:ext cx="1171" cy="192"/>
            </a:xfrm>
            <a:prstGeom prst="rect">
              <a:avLst/>
            </a:prstGeom>
            <a:noFill/>
            <a:ln w="9525">
              <a:noFill/>
              <a:miter lim="800000"/>
              <a:headEnd/>
              <a:tailEnd/>
            </a:ln>
            <a:effectLst/>
          </p:spPr>
          <p:txBody>
            <a:bodyPr wrap="none">
              <a:spAutoFit/>
            </a:bodyPr>
            <a:lstStyle/>
            <a:p>
              <a:pPr eaLnBrk="0" hangingPunct="0"/>
              <a:r>
                <a:rPr lang="es-ES_tradnl" sz="1400" b="1">
                  <a:solidFill>
                    <a:srgbClr val="2AFCF2"/>
                  </a:solidFill>
                </a:rPr>
                <a:t>Salt Water Intrusion</a:t>
              </a:r>
            </a:p>
          </p:txBody>
        </p:sp>
        <p:sp>
          <p:nvSpPr>
            <p:cNvPr id="69684" name="Freeform 52" descr="Corcho"/>
            <p:cNvSpPr>
              <a:spLocks noChangeAspect="1"/>
            </p:cNvSpPr>
            <p:nvPr/>
          </p:nvSpPr>
          <p:spPr bwMode="auto">
            <a:xfrm>
              <a:off x="158" y="2947"/>
              <a:ext cx="2703" cy="649"/>
            </a:xfrm>
            <a:custGeom>
              <a:avLst/>
              <a:gdLst/>
              <a:ahLst/>
              <a:cxnLst>
                <a:cxn ang="0">
                  <a:pos x="2761" y="162"/>
                </a:cxn>
                <a:cxn ang="0">
                  <a:pos x="2725" y="210"/>
                </a:cxn>
                <a:cxn ang="0">
                  <a:pos x="2677" y="264"/>
                </a:cxn>
                <a:cxn ang="0">
                  <a:pos x="2551" y="342"/>
                </a:cxn>
                <a:cxn ang="0">
                  <a:pos x="2497" y="384"/>
                </a:cxn>
                <a:cxn ang="0">
                  <a:pos x="2461" y="408"/>
                </a:cxn>
                <a:cxn ang="0">
                  <a:pos x="2443" y="420"/>
                </a:cxn>
                <a:cxn ang="0">
                  <a:pos x="2389" y="456"/>
                </a:cxn>
                <a:cxn ang="0">
                  <a:pos x="2335" y="492"/>
                </a:cxn>
                <a:cxn ang="0">
                  <a:pos x="2239" y="522"/>
                </a:cxn>
                <a:cxn ang="0">
                  <a:pos x="2005" y="594"/>
                </a:cxn>
                <a:cxn ang="0">
                  <a:pos x="1873" y="636"/>
                </a:cxn>
                <a:cxn ang="0">
                  <a:pos x="1711" y="648"/>
                </a:cxn>
                <a:cxn ang="0">
                  <a:pos x="1513" y="654"/>
                </a:cxn>
                <a:cxn ang="0">
                  <a:pos x="1159" y="624"/>
                </a:cxn>
                <a:cxn ang="0">
                  <a:pos x="1027" y="594"/>
                </a:cxn>
                <a:cxn ang="0">
                  <a:pos x="817" y="576"/>
                </a:cxn>
                <a:cxn ang="0">
                  <a:pos x="103" y="480"/>
                </a:cxn>
                <a:cxn ang="0">
                  <a:pos x="13" y="450"/>
                </a:cxn>
                <a:cxn ang="0">
                  <a:pos x="25" y="0"/>
                </a:cxn>
                <a:cxn ang="0">
                  <a:pos x="139" y="42"/>
                </a:cxn>
                <a:cxn ang="0">
                  <a:pos x="397" y="102"/>
                </a:cxn>
                <a:cxn ang="0">
                  <a:pos x="631" y="174"/>
                </a:cxn>
                <a:cxn ang="0">
                  <a:pos x="709" y="198"/>
                </a:cxn>
                <a:cxn ang="0">
                  <a:pos x="835" y="216"/>
                </a:cxn>
                <a:cxn ang="0">
                  <a:pos x="925" y="246"/>
                </a:cxn>
                <a:cxn ang="0">
                  <a:pos x="1015" y="288"/>
                </a:cxn>
                <a:cxn ang="0">
                  <a:pos x="1297" y="330"/>
                </a:cxn>
                <a:cxn ang="0">
                  <a:pos x="1513" y="360"/>
                </a:cxn>
                <a:cxn ang="0">
                  <a:pos x="1687" y="408"/>
                </a:cxn>
                <a:cxn ang="0">
                  <a:pos x="1933" y="438"/>
                </a:cxn>
                <a:cxn ang="0">
                  <a:pos x="2179" y="432"/>
                </a:cxn>
                <a:cxn ang="0">
                  <a:pos x="2299" y="402"/>
                </a:cxn>
                <a:cxn ang="0">
                  <a:pos x="2551" y="306"/>
                </a:cxn>
                <a:cxn ang="0">
                  <a:pos x="2623" y="258"/>
                </a:cxn>
                <a:cxn ang="0">
                  <a:pos x="2659" y="246"/>
                </a:cxn>
                <a:cxn ang="0">
                  <a:pos x="2677" y="240"/>
                </a:cxn>
                <a:cxn ang="0">
                  <a:pos x="2731" y="198"/>
                </a:cxn>
                <a:cxn ang="0">
                  <a:pos x="2749" y="192"/>
                </a:cxn>
                <a:cxn ang="0">
                  <a:pos x="2761" y="162"/>
                </a:cxn>
              </a:cxnLst>
              <a:rect l="0" t="0" r="r" b="b"/>
              <a:pathLst>
                <a:path w="2761" h="664">
                  <a:moveTo>
                    <a:pt x="2761" y="162"/>
                  </a:moveTo>
                  <a:cubicBezTo>
                    <a:pt x="2753" y="187"/>
                    <a:pt x="2744" y="193"/>
                    <a:pt x="2725" y="210"/>
                  </a:cubicBezTo>
                  <a:cubicBezTo>
                    <a:pt x="2707" y="226"/>
                    <a:pt x="2695" y="248"/>
                    <a:pt x="2677" y="264"/>
                  </a:cubicBezTo>
                  <a:cubicBezTo>
                    <a:pt x="2639" y="297"/>
                    <a:pt x="2592" y="315"/>
                    <a:pt x="2551" y="342"/>
                  </a:cubicBezTo>
                  <a:cubicBezTo>
                    <a:pt x="2531" y="355"/>
                    <a:pt x="2516" y="369"/>
                    <a:pt x="2497" y="384"/>
                  </a:cubicBezTo>
                  <a:cubicBezTo>
                    <a:pt x="2486" y="393"/>
                    <a:pt x="2473" y="400"/>
                    <a:pt x="2461" y="408"/>
                  </a:cubicBezTo>
                  <a:cubicBezTo>
                    <a:pt x="2455" y="412"/>
                    <a:pt x="2443" y="420"/>
                    <a:pt x="2443" y="420"/>
                  </a:cubicBezTo>
                  <a:cubicBezTo>
                    <a:pt x="2427" y="444"/>
                    <a:pt x="2414" y="441"/>
                    <a:pt x="2389" y="456"/>
                  </a:cubicBezTo>
                  <a:cubicBezTo>
                    <a:pt x="2370" y="467"/>
                    <a:pt x="2356" y="485"/>
                    <a:pt x="2335" y="492"/>
                  </a:cubicBezTo>
                  <a:cubicBezTo>
                    <a:pt x="2303" y="503"/>
                    <a:pt x="2271" y="511"/>
                    <a:pt x="2239" y="522"/>
                  </a:cubicBezTo>
                  <a:cubicBezTo>
                    <a:pt x="2162" y="548"/>
                    <a:pt x="2083" y="571"/>
                    <a:pt x="2005" y="594"/>
                  </a:cubicBezTo>
                  <a:cubicBezTo>
                    <a:pt x="1964" y="606"/>
                    <a:pt x="1915" y="634"/>
                    <a:pt x="1873" y="636"/>
                  </a:cubicBezTo>
                  <a:cubicBezTo>
                    <a:pt x="1819" y="639"/>
                    <a:pt x="1765" y="645"/>
                    <a:pt x="1711" y="648"/>
                  </a:cubicBezTo>
                  <a:cubicBezTo>
                    <a:pt x="1645" y="651"/>
                    <a:pt x="1579" y="652"/>
                    <a:pt x="1513" y="654"/>
                  </a:cubicBezTo>
                  <a:cubicBezTo>
                    <a:pt x="1389" y="664"/>
                    <a:pt x="1280" y="635"/>
                    <a:pt x="1159" y="624"/>
                  </a:cubicBezTo>
                  <a:cubicBezTo>
                    <a:pt x="1115" y="615"/>
                    <a:pt x="1071" y="598"/>
                    <a:pt x="1027" y="594"/>
                  </a:cubicBezTo>
                  <a:cubicBezTo>
                    <a:pt x="957" y="587"/>
                    <a:pt x="886" y="589"/>
                    <a:pt x="817" y="576"/>
                  </a:cubicBezTo>
                  <a:cubicBezTo>
                    <a:pt x="581" y="533"/>
                    <a:pt x="343" y="502"/>
                    <a:pt x="103" y="480"/>
                  </a:cubicBezTo>
                  <a:cubicBezTo>
                    <a:pt x="70" y="469"/>
                    <a:pt x="49" y="456"/>
                    <a:pt x="13" y="450"/>
                  </a:cubicBezTo>
                  <a:cubicBezTo>
                    <a:pt x="0" y="305"/>
                    <a:pt x="2" y="141"/>
                    <a:pt x="25" y="0"/>
                  </a:cubicBezTo>
                  <a:cubicBezTo>
                    <a:pt x="65" y="10"/>
                    <a:pt x="100" y="29"/>
                    <a:pt x="139" y="42"/>
                  </a:cubicBezTo>
                  <a:cubicBezTo>
                    <a:pt x="223" y="70"/>
                    <a:pt x="312" y="79"/>
                    <a:pt x="397" y="102"/>
                  </a:cubicBezTo>
                  <a:cubicBezTo>
                    <a:pt x="476" y="123"/>
                    <a:pt x="553" y="151"/>
                    <a:pt x="631" y="174"/>
                  </a:cubicBezTo>
                  <a:cubicBezTo>
                    <a:pt x="657" y="182"/>
                    <a:pt x="682" y="194"/>
                    <a:pt x="709" y="198"/>
                  </a:cubicBezTo>
                  <a:cubicBezTo>
                    <a:pt x="751" y="205"/>
                    <a:pt x="793" y="210"/>
                    <a:pt x="835" y="216"/>
                  </a:cubicBezTo>
                  <a:cubicBezTo>
                    <a:pt x="859" y="224"/>
                    <a:pt x="903" y="231"/>
                    <a:pt x="925" y="246"/>
                  </a:cubicBezTo>
                  <a:cubicBezTo>
                    <a:pt x="947" y="261"/>
                    <a:pt x="988" y="281"/>
                    <a:pt x="1015" y="288"/>
                  </a:cubicBezTo>
                  <a:cubicBezTo>
                    <a:pt x="1106" y="311"/>
                    <a:pt x="1204" y="321"/>
                    <a:pt x="1297" y="330"/>
                  </a:cubicBezTo>
                  <a:cubicBezTo>
                    <a:pt x="1368" y="348"/>
                    <a:pt x="1440" y="354"/>
                    <a:pt x="1513" y="360"/>
                  </a:cubicBezTo>
                  <a:cubicBezTo>
                    <a:pt x="1572" y="372"/>
                    <a:pt x="1628" y="397"/>
                    <a:pt x="1687" y="408"/>
                  </a:cubicBezTo>
                  <a:cubicBezTo>
                    <a:pt x="1768" y="423"/>
                    <a:pt x="1851" y="429"/>
                    <a:pt x="1933" y="438"/>
                  </a:cubicBezTo>
                  <a:cubicBezTo>
                    <a:pt x="2015" y="436"/>
                    <a:pt x="2097" y="436"/>
                    <a:pt x="2179" y="432"/>
                  </a:cubicBezTo>
                  <a:cubicBezTo>
                    <a:pt x="2220" y="430"/>
                    <a:pt x="2259" y="410"/>
                    <a:pt x="2299" y="402"/>
                  </a:cubicBezTo>
                  <a:cubicBezTo>
                    <a:pt x="2393" y="383"/>
                    <a:pt x="2472" y="359"/>
                    <a:pt x="2551" y="306"/>
                  </a:cubicBezTo>
                  <a:cubicBezTo>
                    <a:pt x="2569" y="279"/>
                    <a:pt x="2593" y="270"/>
                    <a:pt x="2623" y="258"/>
                  </a:cubicBezTo>
                  <a:cubicBezTo>
                    <a:pt x="2635" y="253"/>
                    <a:pt x="2647" y="250"/>
                    <a:pt x="2659" y="246"/>
                  </a:cubicBezTo>
                  <a:cubicBezTo>
                    <a:pt x="2665" y="244"/>
                    <a:pt x="2677" y="240"/>
                    <a:pt x="2677" y="240"/>
                  </a:cubicBezTo>
                  <a:cubicBezTo>
                    <a:pt x="2705" y="212"/>
                    <a:pt x="2688" y="227"/>
                    <a:pt x="2731" y="198"/>
                  </a:cubicBezTo>
                  <a:cubicBezTo>
                    <a:pt x="2736" y="194"/>
                    <a:pt x="2745" y="197"/>
                    <a:pt x="2749" y="192"/>
                  </a:cubicBezTo>
                  <a:cubicBezTo>
                    <a:pt x="2756" y="184"/>
                    <a:pt x="2757" y="172"/>
                    <a:pt x="2761" y="162"/>
                  </a:cubicBezTo>
                  <a:close/>
                </a:path>
              </a:pathLst>
            </a:custGeom>
            <a:blipFill dpi="0" rotWithShape="0">
              <a:blip r:embed="rId4"/>
              <a:srcRect/>
              <a:tile tx="0" ty="0" sx="100000" sy="100000" flip="none" algn="tl"/>
            </a:blipFill>
            <a:ln w="19050" cmpd="sng">
              <a:solidFill>
                <a:schemeClr val="tx1"/>
              </a:solidFill>
              <a:round/>
              <a:headEnd/>
              <a:tailEnd/>
            </a:ln>
            <a:effectLst/>
          </p:spPr>
          <p:txBody>
            <a:bodyPr wrap="none" anchor="ctr"/>
            <a:lstStyle/>
            <a:p>
              <a:endParaRPr lang="en-US"/>
            </a:p>
          </p:txBody>
        </p:sp>
        <p:sp>
          <p:nvSpPr>
            <p:cNvPr id="69685" name="Text Box 53"/>
            <p:cNvSpPr txBox="1">
              <a:spLocks noChangeAspect="1" noChangeArrowheads="1"/>
            </p:cNvSpPr>
            <p:nvPr/>
          </p:nvSpPr>
          <p:spPr bwMode="auto">
            <a:xfrm>
              <a:off x="962" y="3288"/>
              <a:ext cx="507" cy="192"/>
            </a:xfrm>
            <a:prstGeom prst="rect">
              <a:avLst/>
            </a:prstGeom>
            <a:noFill/>
            <a:ln w="9525">
              <a:noFill/>
              <a:miter lim="800000"/>
              <a:headEnd/>
              <a:tailEnd/>
            </a:ln>
            <a:effectLst/>
          </p:spPr>
          <p:txBody>
            <a:bodyPr wrap="none">
              <a:spAutoFit/>
            </a:bodyPr>
            <a:lstStyle/>
            <a:p>
              <a:pPr algn="l" eaLnBrk="0" hangingPunct="0"/>
              <a:r>
                <a:rPr lang="es-ES_tradnl" sz="1400" b="1">
                  <a:solidFill>
                    <a:srgbClr val="FFFF00"/>
                  </a:solidFill>
                </a:rPr>
                <a:t>Aquifer</a:t>
              </a:r>
            </a:p>
          </p:txBody>
        </p:sp>
        <p:sp>
          <p:nvSpPr>
            <p:cNvPr id="69686" name="Freeform 54" descr="Madera"/>
            <p:cNvSpPr>
              <a:spLocks noChangeAspect="1"/>
            </p:cNvSpPr>
            <p:nvPr/>
          </p:nvSpPr>
          <p:spPr bwMode="auto">
            <a:xfrm>
              <a:off x="171" y="2416"/>
              <a:ext cx="2674" cy="966"/>
            </a:xfrm>
            <a:custGeom>
              <a:avLst/>
              <a:gdLst/>
              <a:ahLst/>
              <a:cxnLst>
                <a:cxn ang="0">
                  <a:pos x="0" y="0"/>
                </a:cxn>
                <a:cxn ang="0">
                  <a:pos x="111" y="33"/>
                </a:cxn>
                <a:cxn ang="0">
                  <a:pos x="166" y="70"/>
                </a:cxn>
                <a:cxn ang="0">
                  <a:pos x="231" y="102"/>
                </a:cxn>
                <a:cxn ang="0">
                  <a:pos x="263" y="111"/>
                </a:cxn>
                <a:cxn ang="0">
                  <a:pos x="281" y="116"/>
                </a:cxn>
                <a:cxn ang="0">
                  <a:pos x="314" y="130"/>
                </a:cxn>
                <a:cxn ang="0">
                  <a:pos x="355" y="139"/>
                </a:cxn>
                <a:cxn ang="0">
                  <a:pos x="494" y="185"/>
                </a:cxn>
                <a:cxn ang="0">
                  <a:pos x="660" y="180"/>
                </a:cxn>
                <a:cxn ang="0">
                  <a:pos x="752" y="208"/>
                </a:cxn>
                <a:cxn ang="0">
                  <a:pos x="835" y="245"/>
                </a:cxn>
                <a:cxn ang="0">
                  <a:pos x="928" y="291"/>
                </a:cxn>
                <a:cxn ang="0">
                  <a:pos x="951" y="310"/>
                </a:cxn>
                <a:cxn ang="0">
                  <a:pos x="1006" y="323"/>
                </a:cxn>
                <a:cxn ang="0">
                  <a:pos x="1149" y="314"/>
                </a:cxn>
                <a:cxn ang="0">
                  <a:pos x="1200" y="333"/>
                </a:cxn>
                <a:cxn ang="0">
                  <a:pos x="1283" y="365"/>
                </a:cxn>
                <a:cxn ang="0">
                  <a:pos x="1560" y="457"/>
                </a:cxn>
                <a:cxn ang="0">
                  <a:pos x="1694" y="485"/>
                </a:cxn>
                <a:cxn ang="0">
                  <a:pos x="1795" y="517"/>
                </a:cxn>
                <a:cxn ang="0">
                  <a:pos x="1846" y="540"/>
                </a:cxn>
                <a:cxn ang="0">
                  <a:pos x="1957" y="568"/>
                </a:cxn>
                <a:cxn ang="0">
                  <a:pos x="2151" y="600"/>
                </a:cxn>
                <a:cxn ang="0">
                  <a:pos x="2183" y="600"/>
                </a:cxn>
                <a:cxn ang="0">
                  <a:pos x="2271" y="614"/>
                </a:cxn>
                <a:cxn ang="0">
                  <a:pos x="2354" y="637"/>
                </a:cxn>
                <a:cxn ang="0">
                  <a:pos x="2428" y="646"/>
                </a:cxn>
                <a:cxn ang="0">
                  <a:pos x="2548" y="679"/>
                </a:cxn>
                <a:cxn ang="0">
                  <a:pos x="2608" y="683"/>
                </a:cxn>
                <a:cxn ang="0">
                  <a:pos x="2737" y="702"/>
                </a:cxn>
                <a:cxn ang="0">
                  <a:pos x="2686" y="753"/>
                </a:cxn>
                <a:cxn ang="0">
                  <a:pos x="2658" y="771"/>
                </a:cxn>
                <a:cxn ang="0">
                  <a:pos x="2585" y="803"/>
                </a:cxn>
                <a:cxn ang="0">
                  <a:pos x="2525" y="850"/>
                </a:cxn>
                <a:cxn ang="0">
                  <a:pos x="2483" y="868"/>
                </a:cxn>
                <a:cxn ang="0">
                  <a:pos x="2414" y="900"/>
                </a:cxn>
                <a:cxn ang="0">
                  <a:pos x="2345" y="928"/>
                </a:cxn>
                <a:cxn ang="0">
                  <a:pos x="2188" y="965"/>
                </a:cxn>
                <a:cxn ang="0">
                  <a:pos x="2054" y="983"/>
                </a:cxn>
                <a:cxn ang="0">
                  <a:pos x="1758" y="960"/>
                </a:cxn>
                <a:cxn ang="0">
                  <a:pos x="1675" y="946"/>
                </a:cxn>
                <a:cxn ang="0">
                  <a:pos x="1454" y="886"/>
                </a:cxn>
                <a:cxn ang="0">
                  <a:pos x="1329" y="873"/>
                </a:cxn>
                <a:cxn ang="0">
                  <a:pos x="1191" y="859"/>
                </a:cxn>
                <a:cxn ang="0">
                  <a:pos x="946" y="808"/>
                </a:cxn>
                <a:cxn ang="0">
                  <a:pos x="941" y="794"/>
                </a:cxn>
                <a:cxn ang="0">
                  <a:pos x="803" y="753"/>
                </a:cxn>
                <a:cxn ang="0">
                  <a:pos x="678" y="734"/>
                </a:cxn>
                <a:cxn ang="0">
                  <a:pos x="614" y="716"/>
                </a:cxn>
                <a:cxn ang="0">
                  <a:pos x="577" y="697"/>
                </a:cxn>
                <a:cxn ang="0">
                  <a:pos x="388" y="637"/>
                </a:cxn>
                <a:cxn ang="0">
                  <a:pos x="305" y="619"/>
                </a:cxn>
                <a:cxn ang="0">
                  <a:pos x="245" y="610"/>
                </a:cxn>
                <a:cxn ang="0">
                  <a:pos x="97" y="573"/>
                </a:cxn>
                <a:cxn ang="0">
                  <a:pos x="0" y="531"/>
                </a:cxn>
                <a:cxn ang="0">
                  <a:pos x="0" y="120"/>
                </a:cxn>
                <a:cxn ang="0">
                  <a:pos x="0" y="0"/>
                </a:cxn>
              </a:cxnLst>
              <a:rect l="0" t="0" r="r" b="b"/>
              <a:pathLst>
                <a:path w="2737" h="989">
                  <a:moveTo>
                    <a:pt x="0" y="0"/>
                  </a:moveTo>
                  <a:cubicBezTo>
                    <a:pt x="24" y="27"/>
                    <a:pt x="78" y="21"/>
                    <a:pt x="111" y="33"/>
                  </a:cubicBezTo>
                  <a:cubicBezTo>
                    <a:pt x="126" y="54"/>
                    <a:pt x="143" y="63"/>
                    <a:pt x="166" y="70"/>
                  </a:cubicBezTo>
                  <a:cubicBezTo>
                    <a:pt x="180" y="91"/>
                    <a:pt x="208" y="95"/>
                    <a:pt x="231" y="102"/>
                  </a:cubicBezTo>
                  <a:cubicBezTo>
                    <a:pt x="242" y="105"/>
                    <a:pt x="252" y="108"/>
                    <a:pt x="263" y="111"/>
                  </a:cubicBezTo>
                  <a:cubicBezTo>
                    <a:pt x="269" y="113"/>
                    <a:pt x="281" y="116"/>
                    <a:pt x="281" y="116"/>
                  </a:cubicBezTo>
                  <a:cubicBezTo>
                    <a:pt x="299" y="128"/>
                    <a:pt x="291" y="125"/>
                    <a:pt x="314" y="130"/>
                  </a:cubicBezTo>
                  <a:cubicBezTo>
                    <a:pt x="328" y="133"/>
                    <a:pt x="355" y="139"/>
                    <a:pt x="355" y="139"/>
                  </a:cubicBezTo>
                  <a:cubicBezTo>
                    <a:pt x="396" y="165"/>
                    <a:pt x="447" y="175"/>
                    <a:pt x="494" y="185"/>
                  </a:cubicBezTo>
                  <a:cubicBezTo>
                    <a:pt x="551" y="181"/>
                    <a:pt x="603" y="185"/>
                    <a:pt x="660" y="180"/>
                  </a:cubicBezTo>
                  <a:cubicBezTo>
                    <a:pt x="690" y="188"/>
                    <a:pt x="724" y="194"/>
                    <a:pt x="752" y="208"/>
                  </a:cubicBezTo>
                  <a:cubicBezTo>
                    <a:pt x="780" y="222"/>
                    <a:pt x="805" y="234"/>
                    <a:pt x="835" y="245"/>
                  </a:cubicBezTo>
                  <a:cubicBezTo>
                    <a:pt x="863" y="270"/>
                    <a:pt x="896" y="274"/>
                    <a:pt x="928" y="291"/>
                  </a:cubicBezTo>
                  <a:cubicBezTo>
                    <a:pt x="937" y="296"/>
                    <a:pt x="942" y="306"/>
                    <a:pt x="951" y="310"/>
                  </a:cubicBezTo>
                  <a:cubicBezTo>
                    <a:pt x="966" y="317"/>
                    <a:pt x="989" y="320"/>
                    <a:pt x="1006" y="323"/>
                  </a:cubicBezTo>
                  <a:cubicBezTo>
                    <a:pt x="1070" y="320"/>
                    <a:pt x="1089" y="310"/>
                    <a:pt x="1149" y="314"/>
                  </a:cubicBezTo>
                  <a:cubicBezTo>
                    <a:pt x="1167" y="325"/>
                    <a:pt x="1179" y="328"/>
                    <a:pt x="1200" y="333"/>
                  </a:cubicBezTo>
                  <a:cubicBezTo>
                    <a:pt x="1235" y="355"/>
                    <a:pt x="1251" y="349"/>
                    <a:pt x="1283" y="365"/>
                  </a:cubicBezTo>
                  <a:cubicBezTo>
                    <a:pt x="1373" y="410"/>
                    <a:pt x="1463" y="431"/>
                    <a:pt x="1560" y="457"/>
                  </a:cubicBezTo>
                  <a:cubicBezTo>
                    <a:pt x="1607" y="470"/>
                    <a:pt x="1644" y="481"/>
                    <a:pt x="1694" y="485"/>
                  </a:cubicBezTo>
                  <a:cubicBezTo>
                    <a:pt x="1724" y="504"/>
                    <a:pt x="1761" y="507"/>
                    <a:pt x="1795" y="517"/>
                  </a:cubicBezTo>
                  <a:cubicBezTo>
                    <a:pt x="1810" y="530"/>
                    <a:pt x="1827" y="535"/>
                    <a:pt x="1846" y="540"/>
                  </a:cubicBezTo>
                  <a:cubicBezTo>
                    <a:pt x="1878" y="563"/>
                    <a:pt x="1919" y="563"/>
                    <a:pt x="1957" y="568"/>
                  </a:cubicBezTo>
                  <a:cubicBezTo>
                    <a:pt x="2022" y="577"/>
                    <a:pt x="2086" y="589"/>
                    <a:pt x="2151" y="600"/>
                  </a:cubicBezTo>
                  <a:cubicBezTo>
                    <a:pt x="2185" y="612"/>
                    <a:pt x="2143" y="600"/>
                    <a:pt x="2183" y="600"/>
                  </a:cubicBezTo>
                  <a:cubicBezTo>
                    <a:pt x="2195" y="600"/>
                    <a:pt x="2266" y="613"/>
                    <a:pt x="2271" y="614"/>
                  </a:cubicBezTo>
                  <a:cubicBezTo>
                    <a:pt x="2299" y="620"/>
                    <a:pt x="2326" y="629"/>
                    <a:pt x="2354" y="637"/>
                  </a:cubicBezTo>
                  <a:cubicBezTo>
                    <a:pt x="2378" y="644"/>
                    <a:pt x="2403" y="643"/>
                    <a:pt x="2428" y="646"/>
                  </a:cubicBezTo>
                  <a:cubicBezTo>
                    <a:pt x="2469" y="651"/>
                    <a:pt x="2509" y="665"/>
                    <a:pt x="2548" y="679"/>
                  </a:cubicBezTo>
                  <a:cubicBezTo>
                    <a:pt x="2569" y="671"/>
                    <a:pt x="2587" y="678"/>
                    <a:pt x="2608" y="683"/>
                  </a:cubicBezTo>
                  <a:cubicBezTo>
                    <a:pt x="2650" y="693"/>
                    <a:pt x="2694" y="702"/>
                    <a:pt x="2737" y="702"/>
                  </a:cubicBezTo>
                  <a:cubicBezTo>
                    <a:pt x="2716" y="735"/>
                    <a:pt x="2728" y="738"/>
                    <a:pt x="2686" y="753"/>
                  </a:cubicBezTo>
                  <a:cubicBezTo>
                    <a:pt x="2676" y="757"/>
                    <a:pt x="2658" y="771"/>
                    <a:pt x="2658" y="771"/>
                  </a:cubicBezTo>
                  <a:cubicBezTo>
                    <a:pt x="2642" y="796"/>
                    <a:pt x="2612" y="795"/>
                    <a:pt x="2585" y="803"/>
                  </a:cubicBezTo>
                  <a:cubicBezTo>
                    <a:pt x="2564" y="818"/>
                    <a:pt x="2549" y="841"/>
                    <a:pt x="2525" y="850"/>
                  </a:cubicBezTo>
                  <a:cubicBezTo>
                    <a:pt x="2512" y="862"/>
                    <a:pt x="2498" y="860"/>
                    <a:pt x="2483" y="868"/>
                  </a:cubicBezTo>
                  <a:cubicBezTo>
                    <a:pt x="2459" y="881"/>
                    <a:pt x="2441" y="892"/>
                    <a:pt x="2414" y="900"/>
                  </a:cubicBezTo>
                  <a:cubicBezTo>
                    <a:pt x="2399" y="917"/>
                    <a:pt x="2366" y="924"/>
                    <a:pt x="2345" y="928"/>
                  </a:cubicBezTo>
                  <a:cubicBezTo>
                    <a:pt x="2293" y="937"/>
                    <a:pt x="2237" y="946"/>
                    <a:pt x="2188" y="965"/>
                  </a:cubicBezTo>
                  <a:cubicBezTo>
                    <a:pt x="2162" y="989"/>
                    <a:pt x="2078" y="982"/>
                    <a:pt x="2054" y="983"/>
                  </a:cubicBezTo>
                  <a:cubicBezTo>
                    <a:pt x="1954" y="980"/>
                    <a:pt x="1858" y="968"/>
                    <a:pt x="1758" y="960"/>
                  </a:cubicBezTo>
                  <a:cubicBezTo>
                    <a:pt x="1703" y="948"/>
                    <a:pt x="1731" y="953"/>
                    <a:pt x="1675" y="946"/>
                  </a:cubicBezTo>
                  <a:cubicBezTo>
                    <a:pt x="1602" y="925"/>
                    <a:pt x="1525" y="912"/>
                    <a:pt x="1454" y="886"/>
                  </a:cubicBezTo>
                  <a:cubicBezTo>
                    <a:pt x="1417" y="872"/>
                    <a:pt x="1369" y="877"/>
                    <a:pt x="1329" y="873"/>
                  </a:cubicBezTo>
                  <a:cubicBezTo>
                    <a:pt x="1280" y="859"/>
                    <a:pt x="1249" y="861"/>
                    <a:pt x="1191" y="859"/>
                  </a:cubicBezTo>
                  <a:cubicBezTo>
                    <a:pt x="1112" y="831"/>
                    <a:pt x="1026" y="836"/>
                    <a:pt x="946" y="808"/>
                  </a:cubicBezTo>
                  <a:cubicBezTo>
                    <a:pt x="944" y="803"/>
                    <a:pt x="945" y="798"/>
                    <a:pt x="941" y="794"/>
                  </a:cubicBezTo>
                  <a:cubicBezTo>
                    <a:pt x="928" y="781"/>
                    <a:pt x="829" y="757"/>
                    <a:pt x="803" y="753"/>
                  </a:cubicBezTo>
                  <a:cubicBezTo>
                    <a:pt x="759" y="737"/>
                    <a:pt x="729" y="737"/>
                    <a:pt x="678" y="734"/>
                  </a:cubicBezTo>
                  <a:cubicBezTo>
                    <a:pt x="657" y="730"/>
                    <a:pt x="634" y="725"/>
                    <a:pt x="614" y="716"/>
                  </a:cubicBezTo>
                  <a:cubicBezTo>
                    <a:pt x="601" y="710"/>
                    <a:pt x="590" y="701"/>
                    <a:pt x="577" y="697"/>
                  </a:cubicBezTo>
                  <a:cubicBezTo>
                    <a:pt x="514" y="679"/>
                    <a:pt x="452" y="651"/>
                    <a:pt x="388" y="637"/>
                  </a:cubicBezTo>
                  <a:cubicBezTo>
                    <a:pt x="363" y="632"/>
                    <a:pt x="331" y="624"/>
                    <a:pt x="305" y="619"/>
                  </a:cubicBezTo>
                  <a:cubicBezTo>
                    <a:pt x="285" y="615"/>
                    <a:pt x="245" y="610"/>
                    <a:pt x="245" y="610"/>
                  </a:cubicBezTo>
                  <a:cubicBezTo>
                    <a:pt x="196" y="593"/>
                    <a:pt x="147" y="587"/>
                    <a:pt x="97" y="573"/>
                  </a:cubicBezTo>
                  <a:cubicBezTo>
                    <a:pt x="78" y="552"/>
                    <a:pt x="28" y="541"/>
                    <a:pt x="0" y="531"/>
                  </a:cubicBezTo>
                  <a:cubicBezTo>
                    <a:pt x="5" y="398"/>
                    <a:pt x="29" y="252"/>
                    <a:pt x="0" y="120"/>
                  </a:cubicBezTo>
                  <a:cubicBezTo>
                    <a:pt x="7" y="40"/>
                    <a:pt x="7" y="80"/>
                    <a:pt x="0" y="0"/>
                  </a:cubicBezTo>
                  <a:close/>
                </a:path>
              </a:pathLst>
            </a:custGeom>
            <a:blipFill dpi="0" rotWithShape="0">
              <a:blip r:embed="rId5"/>
              <a:srcRect/>
              <a:tile tx="0" ty="0" sx="100000" sy="100000" flip="none" algn="tl"/>
            </a:blipFill>
            <a:ln w="19050" cmpd="sng">
              <a:solidFill>
                <a:schemeClr val="tx1"/>
              </a:solidFill>
              <a:round/>
              <a:headEnd/>
              <a:tailEnd/>
            </a:ln>
            <a:effectLst/>
          </p:spPr>
          <p:txBody>
            <a:bodyPr wrap="none" anchor="ctr"/>
            <a:lstStyle/>
            <a:p>
              <a:endParaRPr lang="en-US"/>
            </a:p>
          </p:txBody>
        </p:sp>
        <p:sp>
          <p:nvSpPr>
            <p:cNvPr id="69687" name="Text Box 55"/>
            <p:cNvSpPr txBox="1">
              <a:spLocks noChangeAspect="1" noChangeArrowheads="1"/>
            </p:cNvSpPr>
            <p:nvPr/>
          </p:nvSpPr>
          <p:spPr bwMode="auto">
            <a:xfrm>
              <a:off x="433" y="2667"/>
              <a:ext cx="673" cy="332"/>
            </a:xfrm>
            <a:prstGeom prst="rect">
              <a:avLst/>
            </a:prstGeom>
            <a:noFill/>
            <a:ln w="9525">
              <a:noFill/>
              <a:miter lim="800000"/>
              <a:headEnd/>
              <a:tailEnd/>
            </a:ln>
            <a:effectLst/>
          </p:spPr>
          <p:txBody>
            <a:bodyPr wrap="none">
              <a:spAutoFit/>
            </a:bodyPr>
            <a:lstStyle/>
            <a:p>
              <a:pPr eaLnBrk="0" hangingPunct="0">
                <a:lnSpc>
                  <a:spcPct val="75000"/>
                </a:lnSpc>
              </a:pPr>
              <a:r>
                <a:rPr lang="en-US" sz="1400" b="1">
                  <a:solidFill>
                    <a:schemeClr val="accent1"/>
                  </a:solidFill>
                </a:rPr>
                <a:t>Infiltration</a:t>
              </a:r>
            </a:p>
            <a:p>
              <a:pPr eaLnBrk="0" hangingPunct="0">
                <a:lnSpc>
                  <a:spcPct val="75000"/>
                </a:lnSpc>
              </a:pPr>
              <a:r>
                <a:rPr lang="en-US" sz="1400" b="1">
                  <a:solidFill>
                    <a:schemeClr val="accent1"/>
                  </a:solidFill>
                </a:rPr>
                <a:t>Recharge</a:t>
              </a:r>
              <a:r>
                <a:rPr lang="es-ES" sz="2400">
                  <a:solidFill>
                    <a:schemeClr val="accent1"/>
                  </a:solidFill>
                  <a:latin typeface="Times New Roman" pitchFamily="18" charset="0"/>
                </a:rPr>
                <a:t> </a:t>
              </a:r>
              <a:endParaRPr lang="es-ES_tradnl" sz="2400">
                <a:solidFill>
                  <a:schemeClr val="accent1"/>
                </a:solidFill>
                <a:latin typeface="Times New Roman" pitchFamily="18" charset="0"/>
              </a:endParaRPr>
            </a:p>
          </p:txBody>
        </p:sp>
        <p:sp>
          <p:nvSpPr>
            <p:cNvPr id="69688" name="AutoShape 56"/>
            <p:cNvSpPr>
              <a:spLocks noChangeAspect="1" noChangeArrowheads="1"/>
            </p:cNvSpPr>
            <p:nvPr/>
          </p:nvSpPr>
          <p:spPr bwMode="auto">
            <a:xfrm rot="5330836">
              <a:off x="254" y="2494"/>
              <a:ext cx="328" cy="134"/>
            </a:xfrm>
            <a:prstGeom prst="rightArrow">
              <a:avLst>
                <a:gd name="adj1" fmla="val 50000"/>
                <a:gd name="adj2" fmla="val 61194"/>
              </a:avLst>
            </a:prstGeom>
            <a:solidFill>
              <a:srgbClr val="0000FF"/>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69689" name="AutoShape 57"/>
            <p:cNvSpPr>
              <a:spLocks noChangeAspect="1" noChangeArrowheads="1"/>
            </p:cNvSpPr>
            <p:nvPr/>
          </p:nvSpPr>
          <p:spPr bwMode="auto">
            <a:xfrm rot="5330836">
              <a:off x="1017" y="2726"/>
              <a:ext cx="310" cy="132"/>
            </a:xfrm>
            <a:prstGeom prst="rightArrow">
              <a:avLst>
                <a:gd name="adj1" fmla="val 50000"/>
                <a:gd name="adj2" fmla="val 58712"/>
              </a:avLst>
            </a:prstGeom>
            <a:solidFill>
              <a:srgbClr val="0000FF"/>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69690" name="AutoShape 58"/>
            <p:cNvSpPr>
              <a:spLocks noChangeAspect="1" noChangeArrowheads="1"/>
            </p:cNvSpPr>
            <p:nvPr/>
          </p:nvSpPr>
          <p:spPr bwMode="auto">
            <a:xfrm rot="1304428">
              <a:off x="573" y="3241"/>
              <a:ext cx="195" cy="132"/>
            </a:xfrm>
            <a:prstGeom prst="rightArrow">
              <a:avLst>
                <a:gd name="adj1" fmla="val 50000"/>
                <a:gd name="adj2" fmla="val 36932"/>
              </a:avLst>
            </a:prstGeom>
            <a:solidFill>
              <a:srgbClr val="0000FF"/>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69691" name="AutoShape 59"/>
            <p:cNvSpPr>
              <a:spLocks noChangeAspect="1" noChangeArrowheads="1"/>
            </p:cNvSpPr>
            <p:nvPr/>
          </p:nvSpPr>
          <p:spPr bwMode="auto">
            <a:xfrm rot="-300076">
              <a:off x="1652" y="3390"/>
              <a:ext cx="195" cy="132"/>
            </a:xfrm>
            <a:prstGeom prst="rightArrow">
              <a:avLst>
                <a:gd name="adj1" fmla="val 50000"/>
                <a:gd name="adj2" fmla="val 36932"/>
              </a:avLst>
            </a:prstGeom>
            <a:solidFill>
              <a:srgbClr val="0000FF"/>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69692" name="Freeform 60"/>
            <p:cNvSpPr>
              <a:spLocks noChangeAspect="1"/>
            </p:cNvSpPr>
            <p:nvPr/>
          </p:nvSpPr>
          <p:spPr bwMode="auto">
            <a:xfrm>
              <a:off x="2409" y="3006"/>
              <a:ext cx="423" cy="94"/>
            </a:xfrm>
            <a:custGeom>
              <a:avLst/>
              <a:gdLst/>
              <a:ahLst/>
              <a:cxnLst>
                <a:cxn ang="0">
                  <a:pos x="432" y="96"/>
                </a:cxn>
                <a:cxn ang="0">
                  <a:pos x="192" y="48"/>
                </a:cxn>
                <a:cxn ang="0">
                  <a:pos x="0" y="0"/>
                </a:cxn>
              </a:cxnLst>
              <a:rect l="0" t="0" r="r" b="b"/>
              <a:pathLst>
                <a:path w="432" h="96">
                  <a:moveTo>
                    <a:pt x="432" y="96"/>
                  </a:moveTo>
                  <a:cubicBezTo>
                    <a:pt x="348" y="80"/>
                    <a:pt x="264" y="64"/>
                    <a:pt x="192" y="48"/>
                  </a:cubicBezTo>
                  <a:cubicBezTo>
                    <a:pt x="120" y="32"/>
                    <a:pt x="60" y="16"/>
                    <a:pt x="0" y="0"/>
                  </a:cubicBezTo>
                </a:path>
              </a:pathLst>
            </a:custGeom>
            <a:noFill/>
            <a:ln w="28575" cmpd="sng">
              <a:solidFill>
                <a:schemeClr val="tx1"/>
              </a:solidFill>
              <a:round/>
              <a:headEnd/>
              <a:tailEnd/>
            </a:ln>
            <a:effectLst/>
          </p:spPr>
          <p:txBody>
            <a:bodyPr wrap="none" anchor="ctr"/>
            <a:lstStyle/>
            <a:p>
              <a:endParaRPr lang="en-US"/>
            </a:p>
          </p:txBody>
        </p:sp>
        <p:sp>
          <p:nvSpPr>
            <p:cNvPr id="69693" name="Freeform 61"/>
            <p:cNvSpPr>
              <a:spLocks noChangeAspect="1"/>
            </p:cNvSpPr>
            <p:nvPr/>
          </p:nvSpPr>
          <p:spPr bwMode="auto">
            <a:xfrm>
              <a:off x="1076" y="3528"/>
              <a:ext cx="346" cy="58"/>
            </a:xfrm>
            <a:custGeom>
              <a:avLst/>
              <a:gdLst/>
              <a:ahLst/>
              <a:cxnLst>
                <a:cxn ang="0">
                  <a:pos x="354" y="60"/>
                </a:cxn>
                <a:cxn ang="0">
                  <a:pos x="177" y="27"/>
                </a:cxn>
                <a:cxn ang="0">
                  <a:pos x="0" y="0"/>
                </a:cxn>
              </a:cxnLst>
              <a:rect l="0" t="0" r="r" b="b"/>
              <a:pathLst>
                <a:path w="354" h="60">
                  <a:moveTo>
                    <a:pt x="354" y="60"/>
                  </a:moveTo>
                  <a:cubicBezTo>
                    <a:pt x="295" y="48"/>
                    <a:pt x="237" y="34"/>
                    <a:pt x="177" y="27"/>
                  </a:cubicBezTo>
                  <a:cubicBezTo>
                    <a:pt x="120" y="8"/>
                    <a:pt x="60" y="0"/>
                    <a:pt x="0" y="0"/>
                  </a:cubicBezTo>
                </a:path>
              </a:pathLst>
            </a:custGeom>
            <a:noFill/>
            <a:ln w="38100" cmpd="sng">
              <a:solidFill>
                <a:schemeClr val="tx1"/>
              </a:solidFill>
              <a:round/>
              <a:headEnd/>
              <a:tailEnd/>
            </a:ln>
            <a:effectLst/>
          </p:spPr>
          <p:txBody>
            <a:bodyPr wrap="none" anchor="ctr"/>
            <a:lstStyle/>
            <a:p>
              <a:endParaRPr lang="en-US"/>
            </a:p>
          </p:txBody>
        </p:sp>
        <p:sp>
          <p:nvSpPr>
            <p:cNvPr id="69694" name="Freeform 62"/>
            <p:cNvSpPr>
              <a:spLocks noChangeAspect="1"/>
            </p:cNvSpPr>
            <p:nvPr/>
          </p:nvSpPr>
          <p:spPr bwMode="auto">
            <a:xfrm>
              <a:off x="1486" y="3276"/>
              <a:ext cx="126" cy="23"/>
            </a:xfrm>
            <a:custGeom>
              <a:avLst/>
              <a:gdLst/>
              <a:ahLst/>
              <a:cxnLst>
                <a:cxn ang="0">
                  <a:pos x="129" y="24"/>
                </a:cxn>
                <a:cxn ang="0">
                  <a:pos x="78" y="9"/>
                </a:cxn>
                <a:cxn ang="0">
                  <a:pos x="30" y="6"/>
                </a:cxn>
                <a:cxn ang="0">
                  <a:pos x="0" y="0"/>
                </a:cxn>
              </a:cxnLst>
              <a:rect l="0" t="0" r="r" b="b"/>
              <a:pathLst>
                <a:path w="129" h="24">
                  <a:moveTo>
                    <a:pt x="129" y="24"/>
                  </a:moveTo>
                  <a:cubicBezTo>
                    <a:pt x="97" y="18"/>
                    <a:pt x="122" y="13"/>
                    <a:pt x="78" y="9"/>
                  </a:cubicBezTo>
                  <a:cubicBezTo>
                    <a:pt x="59" y="3"/>
                    <a:pt x="52" y="4"/>
                    <a:pt x="30" y="6"/>
                  </a:cubicBezTo>
                  <a:cubicBezTo>
                    <a:pt x="4" y="3"/>
                    <a:pt x="13" y="7"/>
                    <a:pt x="0" y="0"/>
                  </a:cubicBezTo>
                </a:path>
              </a:pathLst>
            </a:custGeom>
            <a:noFill/>
            <a:ln w="19050" cmpd="sng">
              <a:solidFill>
                <a:schemeClr val="tx1"/>
              </a:solidFill>
              <a:round/>
              <a:headEnd/>
              <a:tailEnd/>
            </a:ln>
            <a:effectLst/>
          </p:spPr>
          <p:txBody>
            <a:bodyPr wrap="none" anchor="ctr"/>
            <a:lstStyle/>
            <a:p>
              <a:endParaRPr lang="en-US"/>
            </a:p>
          </p:txBody>
        </p:sp>
        <p:sp>
          <p:nvSpPr>
            <p:cNvPr id="69695" name="Freeform 63"/>
            <p:cNvSpPr>
              <a:spLocks noChangeAspect="1"/>
            </p:cNvSpPr>
            <p:nvPr/>
          </p:nvSpPr>
          <p:spPr bwMode="auto">
            <a:xfrm>
              <a:off x="2767" y="3117"/>
              <a:ext cx="79" cy="64"/>
            </a:xfrm>
            <a:custGeom>
              <a:avLst/>
              <a:gdLst/>
              <a:ahLst/>
              <a:cxnLst>
                <a:cxn ang="0">
                  <a:pos x="81" y="0"/>
                </a:cxn>
                <a:cxn ang="0">
                  <a:pos x="18" y="45"/>
                </a:cxn>
                <a:cxn ang="0">
                  <a:pos x="0" y="63"/>
                </a:cxn>
              </a:cxnLst>
              <a:rect l="0" t="0" r="r" b="b"/>
              <a:pathLst>
                <a:path w="81" h="65">
                  <a:moveTo>
                    <a:pt x="81" y="0"/>
                  </a:moveTo>
                  <a:cubicBezTo>
                    <a:pt x="73" y="24"/>
                    <a:pt x="41" y="37"/>
                    <a:pt x="18" y="45"/>
                  </a:cubicBezTo>
                  <a:cubicBezTo>
                    <a:pt x="5" y="65"/>
                    <a:pt x="13" y="63"/>
                    <a:pt x="0" y="63"/>
                  </a:cubicBezTo>
                </a:path>
              </a:pathLst>
            </a:custGeom>
            <a:noFill/>
            <a:ln w="19050" cmpd="sng">
              <a:solidFill>
                <a:schemeClr val="tx1"/>
              </a:solidFill>
              <a:round/>
              <a:headEnd/>
              <a:tailEnd/>
            </a:ln>
            <a:effectLst/>
          </p:spPr>
          <p:txBody>
            <a:bodyPr wrap="none" anchor="ctr"/>
            <a:lstStyle/>
            <a:p>
              <a:endParaRPr lang="en-US"/>
            </a:p>
          </p:txBody>
        </p:sp>
        <p:sp>
          <p:nvSpPr>
            <p:cNvPr id="69696" name="Freeform 64"/>
            <p:cNvSpPr>
              <a:spLocks noChangeAspect="1"/>
            </p:cNvSpPr>
            <p:nvPr/>
          </p:nvSpPr>
          <p:spPr bwMode="auto">
            <a:xfrm>
              <a:off x="1984" y="2936"/>
              <a:ext cx="411" cy="76"/>
            </a:xfrm>
            <a:custGeom>
              <a:avLst/>
              <a:gdLst/>
              <a:ahLst/>
              <a:cxnLst>
                <a:cxn ang="0">
                  <a:pos x="420" y="78"/>
                </a:cxn>
                <a:cxn ang="0">
                  <a:pos x="315" y="63"/>
                </a:cxn>
                <a:cxn ang="0">
                  <a:pos x="240" y="48"/>
                </a:cxn>
                <a:cxn ang="0">
                  <a:pos x="177" y="36"/>
                </a:cxn>
                <a:cxn ang="0">
                  <a:pos x="99" y="24"/>
                </a:cxn>
                <a:cxn ang="0">
                  <a:pos x="24" y="9"/>
                </a:cxn>
                <a:cxn ang="0">
                  <a:pos x="0" y="3"/>
                </a:cxn>
              </a:cxnLst>
              <a:rect l="0" t="0" r="r" b="b"/>
              <a:pathLst>
                <a:path w="420" h="78">
                  <a:moveTo>
                    <a:pt x="420" y="78"/>
                  </a:moveTo>
                  <a:cubicBezTo>
                    <a:pt x="380" y="68"/>
                    <a:pt x="366" y="65"/>
                    <a:pt x="315" y="63"/>
                  </a:cubicBezTo>
                  <a:cubicBezTo>
                    <a:pt x="289" y="56"/>
                    <a:pt x="267" y="50"/>
                    <a:pt x="240" y="48"/>
                  </a:cubicBezTo>
                  <a:cubicBezTo>
                    <a:pt x="218" y="41"/>
                    <a:pt x="200" y="38"/>
                    <a:pt x="177" y="36"/>
                  </a:cubicBezTo>
                  <a:cubicBezTo>
                    <a:pt x="151" y="27"/>
                    <a:pt x="127" y="26"/>
                    <a:pt x="99" y="24"/>
                  </a:cubicBezTo>
                  <a:cubicBezTo>
                    <a:pt x="74" y="19"/>
                    <a:pt x="49" y="14"/>
                    <a:pt x="24" y="9"/>
                  </a:cubicBezTo>
                  <a:cubicBezTo>
                    <a:pt x="11" y="0"/>
                    <a:pt x="19" y="3"/>
                    <a:pt x="0" y="3"/>
                  </a:cubicBezTo>
                </a:path>
              </a:pathLst>
            </a:custGeom>
            <a:noFill/>
            <a:ln w="28575" cmpd="sng">
              <a:solidFill>
                <a:schemeClr val="tx1"/>
              </a:solidFill>
              <a:round/>
              <a:headEnd/>
              <a:tailEnd/>
            </a:ln>
            <a:effectLst/>
          </p:spPr>
          <p:txBody>
            <a:bodyPr wrap="none" anchor="ctr"/>
            <a:lstStyle/>
            <a:p>
              <a:endParaRPr lang="en-US"/>
            </a:p>
          </p:txBody>
        </p:sp>
        <p:sp>
          <p:nvSpPr>
            <p:cNvPr id="69697" name="Freeform 65"/>
            <p:cNvSpPr>
              <a:spLocks noChangeAspect="1"/>
            </p:cNvSpPr>
            <p:nvPr/>
          </p:nvSpPr>
          <p:spPr bwMode="auto">
            <a:xfrm>
              <a:off x="293" y="2448"/>
              <a:ext cx="322" cy="140"/>
            </a:xfrm>
            <a:custGeom>
              <a:avLst/>
              <a:gdLst/>
              <a:ahLst/>
              <a:cxnLst>
                <a:cxn ang="0">
                  <a:pos x="330" y="143"/>
                </a:cxn>
                <a:cxn ang="0">
                  <a:pos x="270" y="115"/>
                </a:cxn>
                <a:cxn ang="0">
                  <a:pos x="120" y="65"/>
                </a:cxn>
                <a:cxn ang="0">
                  <a:pos x="46" y="35"/>
                </a:cxn>
                <a:cxn ang="0">
                  <a:pos x="28" y="25"/>
                </a:cxn>
                <a:cxn ang="0">
                  <a:pos x="10" y="13"/>
                </a:cxn>
                <a:cxn ang="0">
                  <a:pos x="0" y="1"/>
                </a:cxn>
              </a:cxnLst>
              <a:rect l="0" t="0" r="r" b="b"/>
              <a:pathLst>
                <a:path w="330" h="143">
                  <a:moveTo>
                    <a:pt x="330" y="143"/>
                  </a:moveTo>
                  <a:cubicBezTo>
                    <a:pt x="317" y="123"/>
                    <a:pt x="290" y="125"/>
                    <a:pt x="270" y="115"/>
                  </a:cubicBezTo>
                  <a:cubicBezTo>
                    <a:pt x="226" y="93"/>
                    <a:pt x="168" y="78"/>
                    <a:pt x="120" y="65"/>
                  </a:cubicBezTo>
                  <a:cubicBezTo>
                    <a:pt x="95" y="58"/>
                    <a:pt x="69" y="48"/>
                    <a:pt x="46" y="35"/>
                  </a:cubicBezTo>
                  <a:cubicBezTo>
                    <a:pt x="39" y="31"/>
                    <a:pt x="34" y="28"/>
                    <a:pt x="28" y="25"/>
                  </a:cubicBezTo>
                  <a:cubicBezTo>
                    <a:pt x="22" y="21"/>
                    <a:pt x="10" y="13"/>
                    <a:pt x="10" y="13"/>
                  </a:cubicBezTo>
                  <a:cubicBezTo>
                    <a:pt x="2" y="0"/>
                    <a:pt x="7" y="1"/>
                    <a:pt x="0" y="1"/>
                  </a:cubicBezTo>
                </a:path>
              </a:pathLst>
            </a:custGeom>
            <a:noFill/>
            <a:ln w="19050" cmpd="sng">
              <a:solidFill>
                <a:schemeClr val="tx1"/>
              </a:solidFill>
              <a:round/>
              <a:headEnd/>
              <a:tailEnd/>
            </a:ln>
            <a:effectLst/>
          </p:spPr>
          <p:txBody>
            <a:bodyPr wrap="none" anchor="ctr"/>
            <a:lstStyle/>
            <a:p>
              <a:endParaRPr lang="en-US"/>
            </a:p>
          </p:txBody>
        </p:sp>
        <p:sp>
          <p:nvSpPr>
            <p:cNvPr id="69698" name="Freeform 66"/>
            <p:cNvSpPr>
              <a:spLocks noChangeAspect="1"/>
            </p:cNvSpPr>
            <p:nvPr/>
          </p:nvSpPr>
          <p:spPr bwMode="auto">
            <a:xfrm>
              <a:off x="187" y="2423"/>
              <a:ext cx="84" cy="18"/>
            </a:xfrm>
            <a:custGeom>
              <a:avLst/>
              <a:gdLst/>
              <a:ahLst/>
              <a:cxnLst>
                <a:cxn ang="0">
                  <a:pos x="86" y="19"/>
                </a:cxn>
                <a:cxn ang="0">
                  <a:pos x="50" y="5"/>
                </a:cxn>
                <a:cxn ang="0">
                  <a:pos x="0" y="1"/>
                </a:cxn>
              </a:cxnLst>
              <a:rect l="0" t="0" r="r" b="b"/>
              <a:pathLst>
                <a:path w="86" h="19">
                  <a:moveTo>
                    <a:pt x="86" y="19"/>
                  </a:moveTo>
                  <a:cubicBezTo>
                    <a:pt x="72" y="17"/>
                    <a:pt x="63" y="9"/>
                    <a:pt x="50" y="5"/>
                  </a:cubicBezTo>
                  <a:cubicBezTo>
                    <a:pt x="35" y="0"/>
                    <a:pt x="16" y="1"/>
                    <a:pt x="0" y="1"/>
                  </a:cubicBezTo>
                </a:path>
              </a:pathLst>
            </a:custGeom>
            <a:noFill/>
            <a:ln w="19050" cmpd="sng">
              <a:solidFill>
                <a:schemeClr val="tx1"/>
              </a:solidFill>
              <a:round/>
              <a:headEnd/>
              <a:tailEnd/>
            </a:ln>
            <a:effectLst/>
          </p:spPr>
          <p:txBody>
            <a:bodyPr wrap="none" anchor="ctr"/>
            <a:lstStyle/>
            <a:p>
              <a:endParaRPr lang="en-US"/>
            </a:p>
          </p:txBody>
        </p:sp>
        <p:sp>
          <p:nvSpPr>
            <p:cNvPr id="69699" name="Freeform 67"/>
            <p:cNvSpPr>
              <a:spLocks noChangeAspect="1"/>
            </p:cNvSpPr>
            <p:nvPr/>
          </p:nvSpPr>
          <p:spPr bwMode="auto">
            <a:xfrm>
              <a:off x="647" y="2582"/>
              <a:ext cx="256" cy="35"/>
            </a:xfrm>
            <a:custGeom>
              <a:avLst/>
              <a:gdLst/>
              <a:ahLst/>
              <a:cxnLst>
                <a:cxn ang="0">
                  <a:pos x="262" y="36"/>
                </a:cxn>
                <a:cxn ang="0">
                  <a:pos x="132" y="0"/>
                </a:cxn>
                <a:cxn ang="0">
                  <a:pos x="0" y="6"/>
                </a:cxn>
              </a:cxnLst>
              <a:rect l="0" t="0" r="r" b="b"/>
              <a:pathLst>
                <a:path w="262" h="36">
                  <a:moveTo>
                    <a:pt x="262" y="36"/>
                  </a:moveTo>
                  <a:cubicBezTo>
                    <a:pt x="223" y="10"/>
                    <a:pt x="178" y="3"/>
                    <a:pt x="132" y="0"/>
                  </a:cubicBezTo>
                  <a:cubicBezTo>
                    <a:pt x="89" y="1"/>
                    <a:pt x="43" y="6"/>
                    <a:pt x="0" y="6"/>
                  </a:cubicBezTo>
                </a:path>
              </a:pathLst>
            </a:custGeom>
            <a:noFill/>
            <a:ln w="19050" cmpd="sng">
              <a:solidFill>
                <a:schemeClr val="tx1"/>
              </a:solidFill>
              <a:round/>
              <a:headEnd/>
              <a:tailEnd/>
            </a:ln>
            <a:effectLst/>
          </p:spPr>
          <p:txBody>
            <a:bodyPr wrap="none" anchor="ctr"/>
            <a:lstStyle/>
            <a:p>
              <a:endParaRPr lang="en-US"/>
            </a:p>
          </p:txBody>
        </p:sp>
        <p:sp>
          <p:nvSpPr>
            <p:cNvPr id="69700" name="Freeform 68"/>
            <p:cNvSpPr>
              <a:spLocks noChangeAspect="1"/>
            </p:cNvSpPr>
            <p:nvPr/>
          </p:nvSpPr>
          <p:spPr bwMode="auto">
            <a:xfrm>
              <a:off x="1094" y="2709"/>
              <a:ext cx="217" cy="22"/>
            </a:xfrm>
            <a:custGeom>
              <a:avLst/>
              <a:gdLst/>
              <a:ahLst/>
              <a:cxnLst>
                <a:cxn ang="0">
                  <a:pos x="222" y="22"/>
                </a:cxn>
                <a:cxn ang="0">
                  <a:pos x="180" y="4"/>
                </a:cxn>
                <a:cxn ang="0">
                  <a:pos x="110" y="14"/>
                </a:cxn>
                <a:cxn ang="0">
                  <a:pos x="0" y="0"/>
                </a:cxn>
              </a:cxnLst>
              <a:rect l="0" t="0" r="r" b="b"/>
              <a:pathLst>
                <a:path w="222" h="22">
                  <a:moveTo>
                    <a:pt x="222" y="22"/>
                  </a:moveTo>
                  <a:cubicBezTo>
                    <a:pt x="208" y="13"/>
                    <a:pt x="197" y="7"/>
                    <a:pt x="180" y="4"/>
                  </a:cubicBezTo>
                  <a:cubicBezTo>
                    <a:pt x="156" y="6"/>
                    <a:pt x="134" y="9"/>
                    <a:pt x="110" y="14"/>
                  </a:cubicBezTo>
                  <a:cubicBezTo>
                    <a:pt x="100" y="14"/>
                    <a:pt x="15" y="15"/>
                    <a:pt x="0" y="0"/>
                  </a:cubicBezTo>
                </a:path>
              </a:pathLst>
            </a:custGeom>
            <a:noFill/>
            <a:ln w="19050" cmpd="sng">
              <a:solidFill>
                <a:schemeClr val="tx1"/>
              </a:solidFill>
              <a:round/>
              <a:headEnd/>
              <a:tailEnd/>
            </a:ln>
            <a:effectLst/>
          </p:spPr>
          <p:txBody>
            <a:bodyPr wrap="none" anchor="ctr"/>
            <a:lstStyle/>
            <a:p>
              <a:endParaRPr lang="en-US"/>
            </a:p>
          </p:txBody>
        </p:sp>
        <p:sp>
          <p:nvSpPr>
            <p:cNvPr id="69701" name="Line 69"/>
            <p:cNvSpPr>
              <a:spLocks noChangeAspect="1" noChangeShapeType="1"/>
            </p:cNvSpPr>
            <p:nvPr/>
          </p:nvSpPr>
          <p:spPr bwMode="auto">
            <a:xfrm flipH="1" flipV="1">
              <a:off x="171" y="3390"/>
              <a:ext cx="3947" cy="601"/>
            </a:xfrm>
            <a:prstGeom prst="line">
              <a:avLst/>
            </a:prstGeom>
            <a:noFill/>
            <a:ln w="12700">
              <a:solidFill>
                <a:schemeClr val="tx1"/>
              </a:solidFill>
              <a:round/>
              <a:headEnd/>
              <a:tailEnd/>
            </a:ln>
            <a:effectLst/>
          </p:spPr>
          <p:txBody>
            <a:bodyPr wrap="none" anchor="ctr"/>
            <a:lstStyle/>
            <a:p>
              <a:endParaRPr lang="en-US"/>
            </a:p>
          </p:txBody>
        </p:sp>
        <p:sp>
          <p:nvSpPr>
            <p:cNvPr id="69702" name="Text Box 70"/>
            <p:cNvSpPr txBox="1">
              <a:spLocks noChangeAspect="1" noChangeArrowheads="1"/>
            </p:cNvSpPr>
            <p:nvPr/>
          </p:nvSpPr>
          <p:spPr bwMode="auto">
            <a:xfrm>
              <a:off x="4680" y="1224"/>
              <a:ext cx="671" cy="167"/>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rgbClr val="009900"/>
                  </a:solidFill>
                </a:rPr>
                <a:t>Evaporation</a:t>
              </a:r>
            </a:p>
          </p:txBody>
        </p:sp>
        <p:grpSp>
          <p:nvGrpSpPr>
            <p:cNvPr id="9" name="Group 71"/>
            <p:cNvGrpSpPr>
              <a:grpSpLocks noChangeAspect="1"/>
            </p:cNvGrpSpPr>
            <p:nvPr/>
          </p:nvGrpSpPr>
          <p:grpSpPr bwMode="auto">
            <a:xfrm>
              <a:off x="1626" y="2709"/>
              <a:ext cx="132" cy="134"/>
              <a:chOff x="3278" y="1555"/>
              <a:chExt cx="488" cy="1246"/>
            </a:xfrm>
          </p:grpSpPr>
          <p:grpSp>
            <p:nvGrpSpPr>
              <p:cNvPr id="10" name="Group 72"/>
              <p:cNvGrpSpPr>
                <a:grpSpLocks noChangeAspect="1"/>
              </p:cNvGrpSpPr>
              <p:nvPr/>
            </p:nvGrpSpPr>
            <p:grpSpPr bwMode="auto">
              <a:xfrm>
                <a:off x="3278" y="1555"/>
                <a:ext cx="488" cy="1246"/>
                <a:chOff x="3278" y="1555"/>
                <a:chExt cx="488" cy="1246"/>
              </a:xfrm>
            </p:grpSpPr>
            <p:sp>
              <p:nvSpPr>
                <p:cNvPr id="69705" name="Freeform 73"/>
                <p:cNvSpPr>
                  <a:spLocks noChangeAspect="1"/>
                </p:cNvSpPr>
                <p:nvPr/>
              </p:nvSpPr>
              <p:spPr bwMode="auto">
                <a:xfrm>
                  <a:off x="3369" y="1596"/>
                  <a:ext cx="286" cy="108"/>
                </a:xfrm>
                <a:custGeom>
                  <a:avLst/>
                  <a:gdLst/>
                  <a:ahLst/>
                  <a:cxnLst>
                    <a:cxn ang="0">
                      <a:pos x="0" y="85"/>
                    </a:cxn>
                    <a:cxn ang="0">
                      <a:pos x="176" y="108"/>
                    </a:cxn>
                    <a:cxn ang="0">
                      <a:pos x="286" y="16"/>
                    </a:cxn>
                    <a:cxn ang="0">
                      <a:pos x="120" y="0"/>
                    </a:cxn>
                    <a:cxn ang="0">
                      <a:pos x="0" y="85"/>
                    </a:cxn>
                  </a:cxnLst>
                  <a:rect l="0" t="0" r="r" b="b"/>
                  <a:pathLst>
                    <a:path w="286" h="108">
                      <a:moveTo>
                        <a:pt x="0" y="85"/>
                      </a:moveTo>
                      <a:lnTo>
                        <a:pt x="176" y="108"/>
                      </a:lnTo>
                      <a:lnTo>
                        <a:pt x="286" y="16"/>
                      </a:lnTo>
                      <a:lnTo>
                        <a:pt x="120" y="0"/>
                      </a:lnTo>
                      <a:lnTo>
                        <a:pt x="0" y="85"/>
                      </a:lnTo>
                      <a:close/>
                    </a:path>
                  </a:pathLst>
                </a:custGeom>
                <a:solidFill>
                  <a:srgbClr val="00DFFF"/>
                </a:solidFill>
                <a:ln w="9525">
                  <a:noFill/>
                  <a:round/>
                  <a:headEnd/>
                  <a:tailEnd/>
                </a:ln>
              </p:spPr>
              <p:txBody>
                <a:bodyPr/>
                <a:lstStyle/>
                <a:p>
                  <a:endParaRPr lang="en-US"/>
                </a:p>
              </p:txBody>
            </p:sp>
            <p:grpSp>
              <p:nvGrpSpPr>
                <p:cNvPr id="11" name="Group 74"/>
                <p:cNvGrpSpPr>
                  <a:grpSpLocks noChangeAspect="1"/>
                </p:cNvGrpSpPr>
                <p:nvPr/>
              </p:nvGrpSpPr>
              <p:grpSpPr bwMode="auto">
                <a:xfrm>
                  <a:off x="3415" y="1555"/>
                  <a:ext cx="200" cy="130"/>
                  <a:chOff x="3415" y="1555"/>
                  <a:chExt cx="200" cy="130"/>
                </a:xfrm>
              </p:grpSpPr>
              <p:sp>
                <p:nvSpPr>
                  <p:cNvPr id="69707" name="Freeform 75"/>
                  <p:cNvSpPr>
                    <a:spLocks noChangeAspect="1"/>
                  </p:cNvSpPr>
                  <p:nvPr/>
                </p:nvSpPr>
                <p:spPr bwMode="auto">
                  <a:xfrm>
                    <a:off x="3415" y="1606"/>
                    <a:ext cx="121" cy="79"/>
                  </a:xfrm>
                  <a:custGeom>
                    <a:avLst/>
                    <a:gdLst/>
                    <a:ahLst/>
                    <a:cxnLst>
                      <a:cxn ang="0">
                        <a:pos x="1" y="0"/>
                      </a:cxn>
                      <a:cxn ang="0">
                        <a:pos x="121" y="13"/>
                      </a:cxn>
                      <a:cxn ang="0">
                        <a:pos x="121" y="79"/>
                      </a:cxn>
                      <a:cxn ang="0">
                        <a:pos x="0" y="64"/>
                      </a:cxn>
                      <a:cxn ang="0">
                        <a:pos x="1" y="0"/>
                      </a:cxn>
                    </a:cxnLst>
                    <a:rect l="0" t="0" r="r" b="b"/>
                    <a:pathLst>
                      <a:path w="121" h="79">
                        <a:moveTo>
                          <a:pt x="1" y="0"/>
                        </a:moveTo>
                        <a:lnTo>
                          <a:pt x="121" y="13"/>
                        </a:lnTo>
                        <a:lnTo>
                          <a:pt x="121" y="79"/>
                        </a:lnTo>
                        <a:lnTo>
                          <a:pt x="0" y="64"/>
                        </a:lnTo>
                        <a:lnTo>
                          <a:pt x="1" y="0"/>
                        </a:lnTo>
                        <a:close/>
                      </a:path>
                    </a:pathLst>
                  </a:custGeom>
                  <a:solidFill>
                    <a:srgbClr val="00BFDF"/>
                  </a:solidFill>
                  <a:ln w="9525">
                    <a:noFill/>
                    <a:round/>
                    <a:headEnd/>
                    <a:tailEnd/>
                  </a:ln>
                </p:spPr>
                <p:txBody>
                  <a:bodyPr/>
                  <a:lstStyle/>
                  <a:p>
                    <a:endParaRPr lang="en-US"/>
                  </a:p>
                </p:txBody>
              </p:sp>
              <p:sp>
                <p:nvSpPr>
                  <p:cNvPr id="69708" name="Freeform 76"/>
                  <p:cNvSpPr>
                    <a:spLocks noChangeAspect="1"/>
                  </p:cNvSpPr>
                  <p:nvPr/>
                </p:nvSpPr>
                <p:spPr bwMode="auto">
                  <a:xfrm>
                    <a:off x="3536" y="1566"/>
                    <a:ext cx="79" cy="119"/>
                  </a:xfrm>
                  <a:custGeom>
                    <a:avLst/>
                    <a:gdLst/>
                    <a:ahLst/>
                    <a:cxnLst>
                      <a:cxn ang="0">
                        <a:pos x="0" y="55"/>
                      </a:cxn>
                      <a:cxn ang="0">
                        <a:pos x="0" y="119"/>
                      </a:cxn>
                      <a:cxn ang="0">
                        <a:pos x="79" y="55"/>
                      </a:cxn>
                      <a:cxn ang="0">
                        <a:pos x="79" y="0"/>
                      </a:cxn>
                      <a:cxn ang="0">
                        <a:pos x="0" y="55"/>
                      </a:cxn>
                    </a:cxnLst>
                    <a:rect l="0" t="0" r="r" b="b"/>
                    <a:pathLst>
                      <a:path w="79" h="119">
                        <a:moveTo>
                          <a:pt x="0" y="55"/>
                        </a:moveTo>
                        <a:lnTo>
                          <a:pt x="0" y="119"/>
                        </a:lnTo>
                        <a:lnTo>
                          <a:pt x="79" y="55"/>
                        </a:lnTo>
                        <a:lnTo>
                          <a:pt x="79" y="0"/>
                        </a:lnTo>
                        <a:lnTo>
                          <a:pt x="0" y="55"/>
                        </a:lnTo>
                        <a:close/>
                      </a:path>
                    </a:pathLst>
                  </a:custGeom>
                  <a:solidFill>
                    <a:srgbClr val="009FBF"/>
                  </a:solidFill>
                  <a:ln w="9525">
                    <a:noFill/>
                    <a:round/>
                    <a:headEnd/>
                    <a:tailEnd/>
                  </a:ln>
                </p:spPr>
                <p:txBody>
                  <a:bodyPr/>
                  <a:lstStyle/>
                  <a:p>
                    <a:endParaRPr lang="en-US"/>
                  </a:p>
                </p:txBody>
              </p:sp>
              <p:sp>
                <p:nvSpPr>
                  <p:cNvPr id="69709" name="Freeform 77"/>
                  <p:cNvSpPr>
                    <a:spLocks noChangeAspect="1"/>
                  </p:cNvSpPr>
                  <p:nvPr/>
                </p:nvSpPr>
                <p:spPr bwMode="auto">
                  <a:xfrm>
                    <a:off x="3416" y="1555"/>
                    <a:ext cx="199" cy="65"/>
                  </a:xfrm>
                  <a:custGeom>
                    <a:avLst/>
                    <a:gdLst/>
                    <a:ahLst/>
                    <a:cxnLst>
                      <a:cxn ang="0">
                        <a:pos x="0" y="51"/>
                      </a:cxn>
                      <a:cxn ang="0">
                        <a:pos x="120" y="65"/>
                      </a:cxn>
                      <a:cxn ang="0">
                        <a:pos x="199" y="11"/>
                      </a:cxn>
                      <a:cxn ang="0">
                        <a:pos x="81" y="0"/>
                      </a:cxn>
                      <a:cxn ang="0">
                        <a:pos x="0" y="51"/>
                      </a:cxn>
                    </a:cxnLst>
                    <a:rect l="0" t="0" r="r" b="b"/>
                    <a:pathLst>
                      <a:path w="199" h="65">
                        <a:moveTo>
                          <a:pt x="0" y="51"/>
                        </a:moveTo>
                        <a:lnTo>
                          <a:pt x="120" y="65"/>
                        </a:lnTo>
                        <a:lnTo>
                          <a:pt x="199" y="11"/>
                        </a:lnTo>
                        <a:lnTo>
                          <a:pt x="81" y="0"/>
                        </a:lnTo>
                        <a:lnTo>
                          <a:pt x="0" y="51"/>
                        </a:lnTo>
                        <a:close/>
                      </a:path>
                    </a:pathLst>
                  </a:custGeom>
                  <a:solidFill>
                    <a:srgbClr val="00DFFF"/>
                  </a:solidFill>
                  <a:ln w="9525">
                    <a:noFill/>
                    <a:round/>
                    <a:headEnd/>
                    <a:tailEnd/>
                  </a:ln>
                </p:spPr>
                <p:txBody>
                  <a:bodyPr/>
                  <a:lstStyle/>
                  <a:p>
                    <a:endParaRPr lang="en-US"/>
                  </a:p>
                </p:txBody>
              </p:sp>
            </p:grpSp>
            <p:sp>
              <p:nvSpPr>
                <p:cNvPr id="69710" name="Freeform 78"/>
                <p:cNvSpPr>
                  <a:spLocks noChangeAspect="1"/>
                </p:cNvSpPr>
                <p:nvPr/>
              </p:nvSpPr>
              <p:spPr bwMode="auto">
                <a:xfrm>
                  <a:off x="3370" y="1681"/>
                  <a:ext cx="174" cy="430"/>
                </a:xfrm>
                <a:custGeom>
                  <a:avLst/>
                  <a:gdLst/>
                  <a:ahLst/>
                  <a:cxnLst>
                    <a:cxn ang="0">
                      <a:pos x="0" y="0"/>
                    </a:cxn>
                    <a:cxn ang="0">
                      <a:pos x="174" y="22"/>
                    </a:cxn>
                    <a:cxn ang="0">
                      <a:pos x="174" y="430"/>
                    </a:cxn>
                    <a:cxn ang="0">
                      <a:pos x="0" y="387"/>
                    </a:cxn>
                    <a:cxn ang="0">
                      <a:pos x="0" y="0"/>
                    </a:cxn>
                  </a:cxnLst>
                  <a:rect l="0" t="0" r="r" b="b"/>
                  <a:pathLst>
                    <a:path w="174" h="430">
                      <a:moveTo>
                        <a:pt x="0" y="0"/>
                      </a:moveTo>
                      <a:lnTo>
                        <a:pt x="174" y="22"/>
                      </a:lnTo>
                      <a:lnTo>
                        <a:pt x="174" y="430"/>
                      </a:lnTo>
                      <a:lnTo>
                        <a:pt x="0" y="387"/>
                      </a:lnTo>
                      <a:lnTo>
                        <a:pt x="0" y="0"/>
                      </a:lnTo>
                      <a:close/>
                    </a:path>
                  </a:pathLst>
                </a:custGeom>
                <a:solidFill>
                  <a:srgbClr val="00BFDF"/>
                </a:solidFill>
                <a:ln w="9525">
                  <a:noFill/>
                  <a:round/>
                  <a:headEnd/>
                  <a:tailEnd/>
                </a:ln>
              </p:spPr>
              <p:txBody>
                <a:bodyPr/>
                <a:lstStyle/>
                <a:p>
                  <a:endParaRPr lang="en-US"/>
                </a:p>
              </p:txBody>
            </p:sp>
            <p:sp>
              <p:nvSpPr>
                <p:cNvPr id="69711" name="Freeform 79"/>
                <p:cNvSpPr>
                  <a:spLocks noChangeAspect="1"/>
                </p:cNvSpPr>
                <p:nvPr/>
              </p:nvSpPr>
              <p:spPr bwMode="auto">
                <a:xfrm>
                  <a:off x="3544" y="1613"/>
                  <a:ext cx="110" cy="498"/>
                </a:xfrm>
                <a:custGeom>
                  <a:avLst/>
                  <a:gdLst/>
                  <a:ahLst/>
                  <a:cxnLst>
                    <a:cxn ang="0">
                      <a:pos x="0" y="91"/>
                    </a:cxn>
                    <a:cxn ang="0">
                      <a:pos x="110" y="0"/>
                    </a:cxn>
                    <a:cxn ang="0">
                      <a:pos x="110" y="381"/>
                    </a:cxn>
                    <a:cxn ang="0">
                      <a:pos x="0" y="498"/>
                    </a:cxn>
                    <a:cxn ang="0">
                      <a:pos x="0" y="91"/>
                    </a:cxn>
                  </a:cxnLst>
                  <a:rect l="0" t="0" r="r" b="b"/>
                  <a:pathLst>
                    <a:path w="110" h="498">
                      <a:moveTo>
                        <a:pt x="0" y="91"/>
                      </a:moveTo>
                      <a:lnTo>
                        <a:pt x="110" y="0"/>
                      </a:lnTo>
                      <a:lnTo>
                        <a:pt x="110" y="381"/>
                      </a:lnTo>
                      <a:lnTo>
                        <a:pt x="0" y="498"/>
                      </a:lnTo>
                      <a:lnTo>
                        <a:pt x="0" y="91"/>
                      </a:lnTo>
                      <a:close/>
                    </a:path>
                  </a:pathLst>
                </a:custGeom>
                <a:solidFill>
                  <a:srgbClr val="009FBF"/>
                </a:solidFill>
                <a:ln w="9525">
                  <a:noFill/>
                  <a:round/>
                  <a:headEnd/>
                  <a:tailEnd/>
                </a:ln>
              </p:spPr>
              <p:txBody>
                <a:bodyPr/>
                <a:lstStyle/>
                <a:p>
                  <a:endParaRPr lang="en-US"/>
                </a:p>
              </p:txBody>
            </p:sp>
            <p:sp>
              <p:nvSpPr>
                <p:cNvPr id="69712" name="Freeform 80"/>
                <p:cNvSpPr>
                  <a:spLocks noChangeAspect="1"/>
                </p:cNvSpPr>
                <p:nvPr/>
              </p:nvSpPr>
              <p:spPr bwMode="auto">
                <a:xfrm>
                  <a:off x="3542" y="1994"/>
                  <a:ext cx="224" cy="355"/>
                </a:xfrm>
                <a:custGeom>
                  <a:avLst/>
                  <a:gdLst/>
                  <a:ahLst/>
                  <a:cxnLst>
                    <a:cxn ang="0">
                      <a:pos x="112" y="0"/>
                    </a:cxn>
                    <a:cxn ang="0">
                      <a:pos x="0" y="116"/>
                    </a:cxn>
                    <a:cxn ang="0">
                      <a:pos x="42" y="355"/>
                    </a:cxn>
                    <a:cxn ang="0">
                      <a:pos x="224" y="131"/>
                    </a:cxn>
                    <a:cxn ang="0">
                      <a:pos x="112" y="0"/>
                    </a:cxn>
                  </a:cxnLst>
                  <a:rect l="0" t="0" r="r" b="b"/>
                  <a:pathLst>
                    <a:path w="224" h="355">
                      <a:moveTo>
                        <a:pt x="112" y="0"/>
                      </a:moveTo>
                      <a:lnTo>
                        <a:pt x="0" y="116"/>
                      </a:lnTo>
                      <a:lnTo>
                        <a:pt x="42" y="355"/>
                      </a:lnTo>
                      <a:lnTo>
                        <a:pt x="224" y="131"/>
                      </a:lnTo>
                      <a:lnTo>
                        <a:pt x="112" y="0"/>
                      </a:lnTo>
                      <a:close/>
                    </a:path>
                  </a:pathLst>
                </a:custGeom>
                <a:solidFill>
                  <a:srgbClr val="008080"/>
                </a:solidFill>
                <a:ln w="9525">
                  <a:noFill/>
                  <a:round/>
                  <a:headEnd/>
                  <a:tailEnd/>
                </a:ln>
              </p:spPr>
              <p:txBody>
                <a:bodyPr/>
                <a:lstStyle/>
                <a:p>
                  <a:endParaRPr lang="en-US"/>
                </a:p>
              </p:txBody>
            </p:sp>
            <p:sp>
              <p:nvSpPr>
                <p:cNvPr id="69713" name="Freeform 81"/>
                <p:cNvSpPr>
                  <a:spLocks noChangeAspect="1"/>
                </p:cNvSpPr>
                <p:nvPr/>
              </p:nvSpPr>
              <p:spPr bwMode="auto">
                <a:xfrm>
                  <a:off x="3278" y="2068"/>
                  <a:ext cx="306" cy="281"/>
                </a:xfrm>
                <a:custGeom>
                  <a:avLst/>
                  <a:gdLst/>
                  <a:ahLst/>
                  <a:cxnLst>
                    <a:cxn ang="0">
                      <a:pos x="89" y="0"/>
                    </a:cxn>
                    <a:cxn ang="0">
                      <a:pos x="265" y="42"/>
                    </a:cxn>
                    <a:cxn ang="0">
                      <a:pos x="306" y="281"/>
                    </a:cxn>
                    <a:cxn ang="0">
                      <a:pos x="0" y="202"/>
                    </a:cxn>
                    <a:cxn ang="0">
                      <a:pos x="89" y="0"/>
                    </a:cxn>
                  </a:cxnLst>
                  <a:rect l="0" t="0" r="r" b="b"/>
                  <a:pathLst>
                    <a:path w="306" h="281">
                      <a:moveTo>
                        <a:pt x="89" y="0"/>
                      </a:moveTo>
                      <a:lnTo>
                        <a:pt x="265" y="42"/>
                      </a:lnTo>
                      <a:lnTo>
                        <a:pt x="306" y="281"/>
                      </a:lnTo>
                      <a:lnTo>
                        <a:pt x="0" y="202"/>
                      </a:lnTo>
                      <a:lnTo>
                        <a:pt x="89" y="0"/>
                      </a:lnTo>
                      <a:close/>
                    </a:path>
                  </a:pathLst>
                </a:custGeom>
                <a:solidFill>
                  <a:srgbClr val="009FBF"/>
                </a:solidFill>
                <a:ln w="9525">
                  <a:noFill/>
                  <a:round/>
                  <a:headEnd/>
                  <a:tailEnd/>
                </a:ln>
              </p:spPr>
              <p:txBody>
                <a:bodyPr/>
                <a:lstStyle/>
                <a:p>
                  <a:endParaRPr lang="en-US"/>
                </a:p>
              </p:txBody>
            </p:sp>
            <p:sp>
              <p:nvSpPr>
                <p:cNvPr id="69714" name="Freeform 82"/>
                <p:cNvSpPr>
                  <a:spLocks noChangeAspect="1"/>
                </p:cNvSpPr>
                <p:nvPr/>
              </p:nvSpPr>
              <p:spPr bwMode="auto">
                <a:xfrm>
                  <a:off x="3582" y="2125"/>
                  <a:ext cx="183" cy="676"/>
                </a:xfrm>
                <a:custGeom>
                  <a:avLst/>
                  <a:gdLst/>
                  <a:ahLst/>
                  <a:cxnLst>
                    <a:cxn ang="0">
                      <a:pos x="1" y="224"/>
                    </a:cxn>
                    <a:cxn ang="0">
                      <a:pos x="183" y="0"/>
                    </a:cxn>
                    <a:cxn ang="0">
                      <a:pos x="183" y="366"/>
                    </a:cxn>
                    <a:cxn ang="0">
                      <a:pos x="0" y="676"/>
                    </a:cxn>
                    <a:cxn ang="0">
                      <a:pos x="1" y="224"/>
                    </a:cxn>
                  </a:cxnLst>
                  <a:rect l="0" t="0" r="r" b="b"/>
                  <a:pathLst>
                    <a:path w="183" h="676">
                      <a:moveTo>
                        <a:pt x="1" y="224"/>
                      </a:moveTo>
                      <a:lnTo>
                        <a:pt x="183" y="0"/>
                      </a:lnTo>
                      <a:lnTo>
                        <a:pt x="183" y="366"/>
                      </a:lnTo>
                      <a:lnTo>
                        <a:pt x="0" y="676"/>
                      </a:lnTo>
                      <a:lnTo>
                        <a:pt x="1" y="224"/>
                      </a:lnTo>
                      <a:close/>
                    </a:path>
                  </a:pathLst>
                </a:custGeom>
                <a:solidFill>
                  <a:srgbClr val="009FBF"/>
                </a:solidFill>
                <a:ln w="9525">
                  <a:noFill/>
                  <a:round/>
                  <a:headEnd/>
                  <a:tailEnd/>
                </a:ln>
              </p:spPr>
              <p:txBody>
                <a:bodyPr/>
                <a:lstStyle/>
                <a:p>
                  <a:endParaRPr lang="en-US"/>
                </a:p>
              </p:txBody>
            </p:sp>
            <p:sp>
              <p:nvSpPr>
                <p:cNvPr id="69715" name="Freeform 83"/>
                <p:cNvSpPr>
                  <a:spLocks noChangeAspect="1"/>
                </p:cNvSpPr>
                <p:nvPr/>
              </p:nvSpPr>
              <p:spPr bwMode="auto">
                <a:xfrm>
                  <a:off x="3278" y="2270"/>
                  <a:ext cx="305" cy="530"/>
                </a:xfrm>
                <a:custGeom>
                  <a:avLst/>
                  <a:gdLst/>
                  <a:ahLst/>
                  <a:cxnLst>
                    <a:cxn ang="0">
                      <a:pos x="0" y="0"/>
                    </a:cxn>
                    <a:cxn ang="0">
                      <a:pos x="305" y="78"/>
                    </a:cxn>
                    <a:cxn ang="0">
                      <a:pos x="305" y="530"/>
                    </a:cxn>
                    <a:cxn ang="0">
                      <a:pos x="0" y="428"/>
                    </a:cxn>
                    <a:cxn ang="0">
                      <a:pos x="0" y="0"/>
                    </a:cxn>
                  </a:cxnLst>
                  <a:rect l="0" t="0" r="r" b="b"/>
                  <a:pathLst>
                    <a:path w="305" h="530">
                      <a:moveTo>
                        <a:pt x="0" y="0"/>
                      </a:moveTo>
                      <a:lnTo>
                        <a:pt x="305" y="78"/>
                      </a:lnTo>
                      <a:lnTo>
                        <a:pt x="305" y="530"/>
                      </a:lnTo>
                      <a:lnTo>
                        <a:pt x="0" y="428"/>
                      </a:lnTo>
                      <a:lnTo>
                        <a:pt x="0" y="0"/>
                      </a:lnTo>
                      <a:close/>
                    </a:path>
                  </a:pathLst>
                </a:custGeom>
                <a:solidFill>
                  <a:srgbClr val="00BFDF"/>
                </a:solidFill>
                <a:ln w="9525">
                  <a:noFill/>
                  <a:round/>
                  <a:headEnd/>
                  <a:tailEnd/>
                </a:ln>
              </p:spPr>
              <p:txBody>
                <a:bodyPr/>
                <a:lstStyle/>
                <a:p>
                  <a:endParaRPr lang="en-US"/>
                </a:p>
              </p:txBody>
            </p:sp>
          </p:grpSp>
          <p:grpSp>
            <p:nvGrpSpPr>
              <p:cNvPr id="12" name="Group 84"/>
              <p:cNvGrpSpPr>
                <a:grpSpLocks noChangeAspect="1"/>
              </p:cNvGrpSpPr>
              <p:nvPr/>
            </p:nvGrpSpPr>
            <p:grpSpPr bwMode="auto">
              <a:xfrm>
                <a:off x="3388" y="1701"/>
                <a:ext cx="131" cy="278"/>
                <a:chOff x="3388" y="1701"/>
                <a:chExt cx="131" cy="278"/>
              </a:xfrm>
            </p:grpSpPr>
            <p:grpSp>
              <p:nvGrpSpPr>
                <p:cNvPr id="13" name="Group 85"/>
                <p:cNvGrpSpPr>
                  <a:grpSpLocks noChangeAspect="1"/>
                </p:cNvGrpSpPr>
                <p:nvPr/>
              </p:nvGrpSpPr>
              <p:grpSpPr bwMode="auto">
                <a:xfrm>
                  <a:off x="3388" y="1701"/>
                  <a:ext cx="131" cy="92"/>
                  <a:chOff x="3388" y="1701"/>
                  <a:chExt cx="131" cy="92"/>
                </a:xfrm>
              </p:grpSpPr>
              <p:sp>
                <p:nvSpPr>
                  <p:cNvPr id="69718" name="Freeform 86"/>
                  <p:cNvSpPr>
                    <a:spLocks noChangeAspect="1"/>
                  </p:cNvSpPr>
                  <p:nvPr/>
                </p:nvSpPr>
                <p:spPr bwMode="auto">
                  <a:xfrm>
                    <a:off x="3388" y="1701"/>
                    <a:ext cx="28" cy="75"/>
                  </a:xfrm>
                  <a:custGeom>
                    <a:avLst/>
                    <a:gdLst/>
                    <a:ahLst/>
                    <a:cxnLst>
                      <a:cxn ang="0">
                        <a:pos x="0" y="0"/>
                      </a:cxn>
                      <a:cxn ang="0">
                        <a:pos x="28" y="3"/>
                      </a:cxn>
                      <a:cxn ang="0">
                        <a:pos x="28" y="75"/>
                      </a:cxn>
                      <a:cxn ang="0">
                        <a:pos x="0" y="70"/>
                      </a:cxn>
                      <a:cxn ang="0">
                        <a:pos x="0" y="0"/>
                      </a:cxn>
                    </a:cxnLst>
                    <a:rect l="0" t="0" r="r" b="b"/>
                    <a:pathLst>
                      <a:path w="28" h="75">
                        <a:moveTo>
                          <a:pt x="0" y="0"/>
                        </a:moveTo>
                        <a:lnTo>
                          <a:pt x="28" y="3"/>
                        </a:lnTo>
                        <a:lnTo>
                          <a:pt x="28" y="75"/>
                        </a:lnTo>
                        <a:lnTo>
                          <a:pt x="0" y="70"/>
                        </a:lnTo>
                        <a:lnTo>
                          <a:pt x="0" y="0"/>
                        </a:lnTo>
                        <a:close/>
                      </a:path>
                    </a:pathLst>
                  </a:custGeom>
                  <a:solidFill>
                    <a:srgbClr val="000000"/>
                  </a:solidFill>
                  <a:ln w="9525">
                    <a:noFill/>
                    <a:round/>
                    <a:headEnd/>
                    <a:tailEnd/>
                  </a:ln>
                </p:spPr>
                <p:txBody>
                  <a:bodyPr/>
                  <a:lstStyle/>
                  <a:p>
                    <a:endParaRPr lang="en-US"/>
                  </a:p>
                </p:txBody>
              </p:sp>
              <p:sp>
                <p:nvSpPr>
                  <p:cNvPr id="69719" name="Freeform 87"/>
                  <p:cNvSpPr>
                    <a:spLocks noChangeAspect="1"/>
                  </p:cNvSpPr>
                  <p:nvPr/>
                </p:nvSpPr>
                <p:spPr bwMode="auto">
                  <a:xfrm>
                    <a:off x="3438" y="1707"/>
                    <a:ext cx="28" cy="79"/>
                  </a:xfrm>
                  <a:custGeom>
                    <a:avLst/>
                    <a:gdLst/>
                    <a:ahLst/>
                    <a:cxnLst>
                      <a:cxn ang="0">
                        <a:pos x="0" y="0"/>
                      </a:cxn>
                      <a:cxn ang="0">
                        <a:pos x="28" y="4"/>
                      </a:cxn>
                      <a:cxn ang="0">
                        <a:pos x="28" y="79"/>
                      </a:cxn>
                      <a:cxn ang="0">
                        <a:pos x="0" y="73"/>
                      </a:cxn>
                      <a:cxn ang="0">
                        <a:pos x="0" y="0"/>
                      </a:cxn>
                    </a:cxnLst>
                    <a:rect l="0" t="0" r="r" b="b"/>
                    <a:pathLst>
                      <a:path w="28" h="79">
                        <a:moveTo>
                          <a:pt x="0" y="0"/>
                        </a:moveTo>
                        <a:lnTo>
                          <a:pt x="28" y="4"/>
                        </a:lnTo>
                        <a:lnTo>
                          <a:pt x="28" y="79"/>
                        </a:lnTo>
                        <a:lnTo>
                          <a:pt x="0" y="73"/>
                        </a:lnTo>
                        <a:lnTo>
                          <a:pt x="0" y="0"/>
                        </a:lnTo>
                        <a:close/>
                      </a:path>
                    </a:pathLst>
                  </a:custGeom>
                  <a:solidFill>
                    <a:srgbClr val="000000"/>
                  </a:solidFill>
                  <a:ln w="9525">
                    <a:noFill/>
                    <a:round/>
                    <a:headEnd/>
                    <a:tailEnd/>
                  </a:ln>
                </p:spPr>
                <p:txBody>
                  <a:bodyPr/>
                  <a:lstStyle/>
                  <a:p>
                    <a:endParaRPr lang="en-US"/>
                  </a:p>
                </p:txBody>
              </p:sp>
              <p:sp>
                <p:nvSpPr>
                  <p:cNvPr id="69720" name="Freeform 88"/>
                  <p:cNvSpPr>
                    <a:spLocks noChangeAspect="1"/>
                  </p:cNvSpPr>
                  <p:nvPr/>
                </p:nvSpPr>
                <p:spPr bwMode="auto">
                  <a:xfrm>
                    <a:off x="3491" y="1716"/>
                    <a:ext cx="28" cy="77"/>
                  </a:xfrm>
                  <a:custGeom>
                    <a:avLst/>
                    <a:gdLst/>
                    <a:ahLst/>
                    <a:cxnLst>
                      <a:cxn ang="0">
                        <a:pos x="0" y="0"/>
                      </a:cxn>
                      <a:cxn ang="0">
                        <a:pos x="28" y="4"/>
                      </a:cxn>
                      <a:cxn ang="0">
                        <a:pos x="28" y="77"/>
                      </a:cxn>
                      <a:cxn ang="0">
                        <a:pos x="0" y="73"/>
                      </a:cxn>
                      <a:cxn ang="0">
                        <a:pos x="0" y="0"/>
                      </a:cxn>
                    </a:cxnLst>
                    <a:rect l="0" t="0" r="r" b="b"/>
                    <a:pathLst>
                      <a:path w="28" h="77">
                        <a:moveTo>
                          <a:pt x="0" y="0"/>
                        </a:moveTo>
                        <a:lnTo>
                          <a:pt x="28" y="4"/>
                        </a:lnTo>
                        <a:lnTo>
                          <a:pt x="28" y="77"/>
                        </a:lnTo>
                        <a:lnTo>
                          <a:pt x="0" y="73"/>
                        </a:lnTo>
                        <a:lnTo>
                          <a:pt x="0" y="0"/>
                        </a:lnTo>
                        <a:close/>
                      </a:path>
                    </a:pathLst>
                  </a:custGeom>
                  <a:solidFill>
                    <a:srgbClr val="000000"/>
                  </a:solidFill>
                  <a:ln w="9525">
                    <a:noFill/>
                    <a:round/>
                    <a:headEnd/>
                    <a:tailEnd/>
                  </a:ln>
                </p:spPr>
                <p:txBody>
                  <a:bodyPr/>
                  <a:lstStyle/>
                  <a:p>
                    <a:endParaRPr lang="en-US"/>
                  </a:p>
                </p:txBody>
              </p:sp>
            </p:grpSp>
            <p:grpSp>
              <p:nvGrpSpPr>
                <p:cNvPr id="14" name="Group 89"/>
                <p:cNvGrpSpPr>
                  <a:grpSpLocks noChangeAspect="1"/>
                </p:cNvGrpSpPr>
                <p:nvPr/>
              </p:nvGrpSpPr>
              <p:grpSpPr bwMode="auto">
                <a:xfrm>
                  <a:off x="3388" y="1789"/>
                  <a:ext cx="131" cy="99"/>
                  <a:chOff x="3388" y="1789"/>
                  <a:chExt cx="131" cy="99"/>
                </a:xfrm>
              </p:grpSpPr>
              <p:sp>
                <p:nvSpPr>
                  <p:cNvPr id="69722" name="Freeform 90"/>
                  <p:cNvSpPr>
                    <a:spLocks noChangeAspect="1"/>
                  </p:cNvSpPr>
                  <p:nvPr/>
                </p:nvSpPr>
                <p:spPr bwMode="auto">
                  <a:xfrm>
                    <a:off x="3388" y="1789"/>
                    <a:ext cx="28" cy="78"/>
                  </a:xfrm>
                  <a:custGeom>
                    <a:avLst/>
                    <a:gdLst/>
                    <a:ahLst/>
                    <a:cxnLst>
                      <a:cxn ang="0">
                        <a:pos x="0" y="0"/>
                      </a:cxn>
                      <a:cxn ang="0">
                        <a:pos x="28" y="6"/>
                      </a:cxn>
                      <a:cxn ang="0">
                        <a:pos x="28" y="78"/>
                      </a:cxn>
                      <a:cxn ang="0">
                        <a:pos x="0" y="72"/>
                      </a:cxn>
                      <a:cxn ang="0">
                        <a:pos x="0" y="0"/>
                      </a:cxn>
                    </a:cxnLst>
                    <a:rect l="0" t="0" r="r" b="b"/>
                    <a:pathLst>
                      <a:path w="28" h="78">
                        <a:moveTo>
                          <a:pt x="0" y="0"/>
                        </a:moveTo>
                        <a:lnTo>
                          <a:pt x="28" y="6"/>
                        </a:lnTo>
                        <a:lnTo>
                          <a:pt x="28" y="78"/>
                        </a:lnTo>
                        <a:lnTo>
                          <a:pt x="0" y="72"/>
                        </a:lnTo>
                        <a:lnTo>
                          <a:pt x="0" y="0"/>
                        </a:lnTo>
                        <a:close/>
                      </a:path>
                    </a:pathLst>
                  </a:custGeom>
                  <a:solidFill>
                    <a:srgbClr val="000000"/>
                  </a:solidFill>
                  <a:ln w="9525">
                    <a:noFill/>
                    <a:round/>
                    <a:headEnd/>
                    <a:tailEnd/>
                  </a:ln>
                </p:spPr>
                <p:txBody>
                  <a:bodyPr/>
                  <a:lstStyle/>
                  <a:p>
                    <a:endParaRPr lang="en-US"/>
                  </a:p>
                </p:txBody>
              </p:sp>
              <p:sp>
                <p:nvSpPr>
                  <p:cNvPr id="69723" name="Freeform 91"/>
                  <p:cNvSpPr>
                    <a:spLocks noChangeAspect="1"/>
                  </p:cNvSpPr>
                  <p:nvPr/>
                </p:nvSpPr>
                <p:spPr bwMode="auto">
                  <a:xfrm>
                    <a:off x="3438" y="1800"/>
                    <a:ext cx="28" cy="78"/>
                  </a:xfrm>
                  <a:custGeom>
                    <a:avLst/>
                    <a:gdLst/>
                    <a:ahLst/>
                    <a:cxnLst>
                      <a:cxn ang="0">
                        <a:pos x="0" y="0"/>
                      </a:cxn>
                      <a:cxn ang="0">
                        <a:pos x="28" y="6"/>
                      </a:cxn>
                      <a:cxn ang="0">
                        <a:pos x="28" y="78"/>
                      </a:cxn>
                      <a:cxn ang="0">
                        <a:pos x="0" y="73"/>
                      </a:cxn>
                      <a:cxn ang="0">
                        <a:pos x="0" y="0"/>
                      </a:cxn>
                    </a:cxnLst>
                    <a:rect l="0" t="0" r="r" b="b"/>
                    <a:pathLst>
                      <a:path w="28" h="78">
                        <a:moveTo>
                          <a:pt x="0" y="0"/>
                        </a:moveTo>
                        <a:lnTo>
                          <a:pt x="28" y="6"/>
                        </a:lnTo>
                        <a:lnTo>
                          <a:pt x="28" y="78"/>
                        </a:lnTo>
                        <a:lnTo>
                          <a:pt x="0" y="73"/>
                        </a:lnTo>
                        <a:lnTo>
                          <a:pt x="0" y="0"/>
                        </a:lnTo>
                        <a:close/>
                      </a:path>
                    </a:pathLst>
                  </a:custGeom>
                  <a:solidFill>
                    <a:srgbClr val="000000"/>
                  </a:solidFill>
                  <a:ln w="9525">
                    <a:noFill/>
                    <a:round/>
                    <a:headEnd/>
                    <a:tailEnd/>
                  </a:ln>
                </p:spPr>
                <p:txBody>
                  <a:bodyPr/>
                  <a:lstStyle/>
                  <a:p>
                    <a:endParaRPr lang="en-US"/>
                  </a:p>
                </p:txBody>
              </p:sp>
              <p:sp>
                <p:nvSpPr>
                  <p:cNvPr id="69724" name="Freeform 92"/>
                  <p:cNvSpPr>
                    <a:spLocks noChangeAspect="1"/>
                  </p:cNvSpPr>
                  <p:nvPr/>
                </p:nvSpPr>
                <p:spPr bwMode="auto">
                  <a:xfrm>
                    <a:off x="3491" y="1810"/>
                    <a:ext cx="28" cy="78"/>
                  </a:xfrm>
                  <a:custGeom>
                    <a:avLst/>
                    <a:gdLst/>
                    <a:ahLst/>
                    <a:cxnLst>
                      <a:cxn ang="0">
                        <a:pos x="0" y="0"/>
                      </a:cxn>
                      <a:cxn ang="0">
                        <a:pos x="28" y="6"/>
                      </a:cxn>
                      <a:cxn ang="0">
                        <a:pos x="28" y="78"/>
                      </a:cxn>
                      <a:cxn ang="0">
                        <a:pos x="0" y="71"/>
                      </a:cxn>
                      <a:cxn ang="0">
                        <a:pos x="0" y="0"/>
                      </a:cxn>
                    </a:cxnLst>
                    <a:rect l="0" t="0" r="r" b="b"/>
                    <a:pathLst>
                      <a:path w="28" h="78">
                        <a:moveTo>
                          <a:pt x="0" y="0"/>
                        </a:moveTo>
                        <a:lnTo>
                          <a:pt x="28" y="6"/>
                        </a:lnTo>
                        <a:lnTo>
                          <a:pt x="28" y="78"/>
                        </a:lnTo>
                        <a:lnTo>
                          <a:pt x="0" y="71"/>
                        </a:lnTo>
                        <a:lnTo>
                          <a:pt x="0" y="0"/>
                        </a:lnTo>
                        <a:close/>
                      </a:path>
                    </a:pathLst>
                  </a:custGeom>
                  <a:solidFill>
                    <a:srgbClr val="000000"/>
                  </a:solidFill>
                  <a:ln w="9525">
                    <a:noFill/>
                    <a:round/>
                    <a:headEnd/>
                    <a:tailEnd/>
                  </a:ln>
                </p:spPr>
                <p:txBody>
                  <a:bodyPr/>
                  <a:lstStyle/>
                  <a:p>
                    <a:endParaRPr lang="en-US"/>
                  </a:p>
                </p:txBody>
              </p:sp>
            </p:grpSp>
            <p:grpSp>
              <p:nvGrpSpPr>
                <p:cNvPr id="15" name="Group 93"/>
                <p:cNvGrpSpPr>
                  <a:grpSpLocks noChangeAspect="1"/>
                </p:cNvGrpSpPr>
                <p:nvPr/>
              </p:nvGrpSpPr>
              <p:grpSpPr bwMode="auto">
                <a:xfrm>
                  <a:off x="3388" y="1879"/>
                  <a:ext cx="131" cy="100"/>
                  <a:chOff x="3388" y="1879"/>
                  <a:chExt cx="131" cy="100"/>
                </a:xfrm>
              </p:grpSpPr>
              <p:sp>
                <p:nvSpPr>
                  <p:cNvPr id="69726" name="Freeform 94"/>
                  <p:cNvSpPr>
                    <a:spLocks noChangeAspect="1"/>
                  </p:cNvSpPr>
                  <p:nvPr/>
                </p:nvSpPr>
                <p:spPr bwMode="auto">
                  <a:xfrm>
                    <a:off x="3388" y="1879"/>
                    <a:ext cx="28" cy="79"/>
                  </a:xfrm>
                  <a:custGeom>
                    <a:avLst/>
                    <a:gdLst/>
                    <a:ahLst/>
                    <a:cxnLst>
                      <a:cxn ang="0">
                        <a:pos x="0" y="0"/>
                      </a:cxn>
                      <a:cxn ang="0">
                        <a:pos x="28" y="7"/>
                      </a:cxn>
                      <a:cxn ang="0">
                        <a:pos x="28" y="79"/>
                      </a:cxn>
                      <a:cxn ang="0">
                        <a:pos x="0" y="73"/>
                      </a:cxn>
                      <a:cxn ang="0">
                        <a:pos x="0" y="0"/>
                      </a:cxn>
                    </a:cxnLst>
                    <a:rect l="0" t="0" r="r" b="b"/>
                    <a:pathLst>
                      <a:path w="28" h="79">
                        <a:moveTo>
                          <a:pt x="0" y="0"/>
                        </a:moveTo>
                        <a:lnTo>
                          <a:pt x="28" y="7"/>
                        </a:lnTo>
                        <a:lnTo>
                          <a:pt x="28" y="79"/>
                        </a:lnTo>
                        <a:lnTo>
                          <a:pt x="0" y="73"/>
                        </a:lnTo>
                        <a:lnTo>
                          <a:pt x="0" y="0"/>
                        </a:lnTo>
                        <a:close/>
                      </a:path>
                    </a:pathLst>
                  </a:custGeom>
                  <a:solidFill>
                    <a:srgbClr val="000000"/>
                  </a:solidFill>
                  <a:ln w="9525">
                    <a:noFill/>
                    <a:round/>
                    <a:headEnd/>
                    <a:tailEnd/>
                  </a:ln>
                </p:spPr>
                <p:txBody>
                  <a:bodyPr/>
                  <a:lstStyle/>
                  <a:p>
                    <a:endParaRPr lang="en-US"/>
                  </a:p>
                </p:txBody>
              </p:sp>
              <p:sp>
                <p:nvSpPr>
                  <p:cNvPr id="69727" name="Freeform 95"/>
                  <p:cNvSpPr>
                    <a:spLocks noChangeAspect="1"/>
                  </p:cNvSpPr>
                  <p:nvPr/>
                </p:nvSpPr>
                <p:spPr bwMode="auto">
                  <a:xfrm>
                    <a:off x="3438" y="1891"/>
                    <a:ext cx="28" cy="78"/>
                  </a:xfrm>
                  <a:custGeom>
                    <a:avLst/>
                    <a:gdLst/>
                    <a:ahLst/>
                    <a:cxnLst>
                      <a:cxn ang="0">
                        <a:pos x="0" y="0"/>
                      </a:cxn>
                      <a:cxn ang="0">
                        <a:pos x="28" y="5"/>
                      </a:cxn>
                      <a:cxn ang="0">
                        <a:pos x="28" y="78"/>
                      </a:cxn>
                      <a:cxn ang="0">
                        <a:pos x="0" y="73"/>
                      </a:cxn>
                      <a:cxn ang="0">
                        <a:pos x="0" y="0"/>
                      </a:cxn>
                    </a:cxnLst>
                    <a:rect l="0" t="0" r="r" b="b"/>
                    <a:pathLst>
                      <a:path w="28" h="78">
                        <a:moveTo>
                          <a:pt x="0" y="0"/>
                        </a:moveTo>
                        <a:lnTo>
                          <a:pt x="28" y="5"/>
                        </a:lnTo>
                        <a:lnTo>
                          <a:pt x="28" y="78"/>
                        </a:lnTo>
                        <a:lnTo>
                          <a:pt x="0" y="73"/>
                        </a:lnTo>
                        <a:lnTo>
                          <a:pt x="0" y="0"/>
                        </a:lnTo>
                        <a:close/>
                      </a:path>
                    </a:pathLst>
                  </a:custGeom>
                  <a:solidFill>
                    <a:srgbClr val="000000"/>
                  </a:solidFill>
                  <a:ln w="9525">
                    <a:noFill/>
                    <a:round/>
                    <a:headEnd/>
                    <a:tailEnd/>
                  </a:ln>
                </p:spPr>
                <p:txBody>
                  <a:bodyPr/>
                  <a:lstStyle/>
                  <a:p>
                    <a:endParaRPr lang="en-US"/>
                  </a:p>
                </p:txBody>
              </p:sp>
              <p:sp>
                <p:nvSpPr>
                  <p:cNvPr id="69728" name="Freeform 96"/>
                  <p:cNvSpPr>
                    <a:spLocks noChangeAspect="1"/>
                  </p:cNvSpPr>
                  <p:nvPr/>
                </p:nvSpPr>
                <p:spPr bwMode="auto">
                  <a:xfrm>
                    <a:off x="3491" y="1901"/>
                    <a:ext cx="28" cy="78"/>
                  </a:xfrm>
                  <a:custGeom>
                    <a:avLst/>
                    <a:gdLst/>
                    <a:ahLst/>
                    <a:cxnLst>
                      <a:cxn ang="0">
                        <a:pos x="0" y="0"/>
                      </a:cxn>
                      <a:cxn ang="0">
                        <a:pos x="28" y="6"/>
                      </a:cxn>
                      <a:cxn ang="0">
                        <a:pos x="28" y="78"/>
                      </a:cxn>
                      <a:cxn ang="0">
                        <a:pos x="0" y="71"/>
                      </a:cxn>
                      <a:cxn ang="0">
                        <a:pos x="0" y="0"/>
                      </a:cxn>
                    </a:cxnLst>
                    <a:rect l="0" t="0" r="r" b="b"/>
                    <a:pathLst>
                      <a:path w="28" h="78">
                        <a:moveTo>
                          <a:pt x="0" y="0"/>
                        </a:moveTo>
                        <a:lnTo>
                          <a:pt x="28" y="6"/>
                        </a:lnTo>
                        <a:lnTo>
                          <a:pt x="28" y="78"/>
                        </a:lnTo>
                        <a:lnTo>
                          <a:pt x="0" y="71"/>
                        </a:lnTo>
                        <a:lnTo>
                          <a:pt x="0" y="0"/>
                        </a:lnTo>
                        <a:close/>
                      </a:path>
                    </a:pathLst>
                  </a:custGeom>
                  <a:solidFill>
                    <a:srgbClr val="000000"/>
                  </a:solidFill>
                  <a:ln w="9525">
                    <a:noFill/>
                    <a:round/>
                    <a:headEnd/>
                    <a:tailEnd/>
                  </a:ln>
                </p:spPr>
                <p:txBody>
                  <a:bodyPr/>
                  <a:lstStyle/>
                  <a:p>
                    <a:endParaRPr lang="en-US"/>
                  </a:p>
                </p:txBody>
              </p:sp>
            </p:grpSp>
          </p:grpSp>
        </p:grpSp>
        <p:sp>
          <p:nvSpPr>
            <p:cNvPr id="69729" name="Rectangle 97"/>
            <p:cNvSpPr>
              <a:spLocks noChangeAspect="1" noChangeArrowheads="1"/>
            </p:cNvSpPr>
            <p:nvPr/>
          </p:nvSpPr>
          <p:spPr bwMode="auto">
            <a:xfrm>
              <a:off x="1626" y="2843"/>
              <a:ext cx="50" cy="53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endParaRPr lang="en-US"/>
            </a:p>
          </p:txBody>
        </p:sp>
        <p:sp>
          <p:nvSpPr>
            <p:cNvPr id="69730" name="AutoShape 98"/>
            <p:cNvSpPr>
              <a:spLocks noChangeAspect="1" noChangeArrowheads="1"/>
            </p:cNvSpPr>
            <p:nvPr/>
          </p:nvSpPr>
          <p:spPr bwMode="auto">
            <a:xfrm rot="16217944">
              <a:off x="1683" y="3031"/>
              <a:ext cx="195" cy="132"/>
            </a:xfrm>
            <a:prstGeom prst="rightArrow">
              <a:avLst>
                <a:gd name="adj1" fmla="val 50000"/>
                <a:gd name="adj2" fmla="val 36932"/>
              </a:avLst>
            </a:prstGeom>
            <a:solidFill>
              <a:srgbClr val="0000FF"/>
            </a:solidFill>
            <a:ln w="9525">
              <a:solidFill>
                <a:srgbClr val="0000FF"/>
              </a:solidFill>
              <a:miter lim="800000"/>
              <a:headEnd/>
              <a:tailEnd/>
            </a:ln>
            <a:effectLst/>
          </p:spPr>
          <p:txBody>
            <a:bodyPr vert="eaVert" wrap="none" anchor="ctr"/>
            <a:lstStyle/>
            <a:p>
              <a:pPr eaLnBrk="0" hangingPunct="0"/>
              <a:endParaRPr lang="es-ES" sz="2400">
                <a:solidFill>
                  <a:schemeClr val="tx1"/>
                </a:solidFill>
                <a:latin typeface="Times New Roman" pitchFamily="18" charset="0"/>
              </a:endParaRPr>
            </a:p>
          </p:txBody>
        </p:sp>
        <p:sp>
          <p:nvSpPr>
            <p:cNvPr id="69731" name="Text Box 99"/>
            <p:cNvSpPr txBox="1">
              <a:spLocks noChangeAspect="1" noChangeArrowheads="1"/>
            </p:cNvSpPr>
            <p:nvPr/>
          </p:nvSpPr>
          <p:spPr bwMode="auto">
            <a:xfrm>
              <a:off x="1639" y="3159"/>
              <a:ext cx="662" cy="192"/>
            </a:xfrm>
            <a:prstGeom prst="rect">
              <a:avLst/>
            </a:prstGeom>
            <a:noFill/>
            <a:ln w="9525">
              <a:noFill/>
              <a:miter lim="800000"/>
              <a:headEnd/>
              <a:tailEnd/>
            </a:ln>
            <a:effectLst/>
          </p:spPr>
          <p:txBody>
            <a:bodyPr wrap="none">
              <a:spAutoFit/>
            </a:bodyPr>
            <a:lstStyle/>
            <a:p>
              <a:pPr algn="l" eaLnBrk="0" hangingPunct="0"/>
              <a:r>
                <a:rPr lang="es-ES_tradnl" sz="1400" b="1">
                  <a:solidFill>
                    <a:schemeClr val="accent1"/>
                  </a:solidFill>
                </a:rPr>
                <a:t>Extraction</a:t>
              </a:r>
            </a:p>
          </p:txBody>
        </p:sp>
        <p:sp>
          <p:nvSpPr>
            <p:cNvPr id="69732" name="Freeform 100"/>
            <p:cNvSpPr>
              <a:spLocks noChangeAspect="1"/>
            </p:cNvSpPr>
            <p:nvPr/>
          </p:nvSpPr>
          <p:spPr bwMode="auto">
            <a:xfrm>
              <a:off x="2077" y="2557"/>
              <a:ext cx="802" cy="346"/>
            </a:xfrm>
            <a:custGeom>
              <a:avLst/>
              <a:gdLst/>
              <a:ahLst/>
              <a:cxnLst>
                <a:cxn ang="0">
                  <a:pos x="0" y="48"/>
                </a:cxn>
                <a:cxn ang="0">
                  <a:pos x="81" y="6"/>
                </a:cxn>
                <a:cxn ang="0">
                  <a:pos x="230" y="82"/>
                </a:cxn>
                <a:cxn ang="0">
                  <a:pos x="775" y="263"/>
                </a:cxn>
                <a:cxn ang="0">
                  <a:pos x="820" y="218"/>
                </a:cxn>
                <a:cxn ang="0">
                  <a:pos x="820" y="309"/>
                </a:cxn>
                <a:cxn ang="0">
                  <a:pos x="639" y="354"/>
                </a:cxn>
                <a:cxn ang="0">
                  <a:pos x="684" y="309"/>
                </a:cxn>
                <a:cxn ang="0">
                  <a:pos x="230" y="172"/>
                </a:cxn>
                <a:cxn ang="0">
                  <a:pos x="45" y="75"/>
                </a:cxn>
              </a:cxnLst>
              <a:rect l="0" t="0" r="r" b="b"/>
              <a:pathLst>
                <a:path w="820" h="354">
                  <a:moveTo>
                    <a:pt x="0" y="48"/>
                  </a:moveTo>
                  <a:cubicBezTo>
                    <a:pt x="13" y="41"/>
                    <a:pt x="43" y="0"/>
                    <a:pt x="81" y="6"/>
                  </a:cubicBezTo>
                  <a:lnTo>
                    <a:pt x="230" y="82"/>
                  </a:lnTo>
                  <a:lnTo>
                    <a:pt x="775" y="263"/>
                  </a:lnTo>
                  <a:lnTo>
                    <a:pt x="820" y="218"/>
                  </a:lnTo>
                  <a:lnTo>
                    <a:pt x="820" y="309"/>
                  </a:lnTo>
                  <a:lnTo>
                    <a:pt x="639" y="354"/>
                  </a:lnTo>
                  <a:lnTo>
                    <a:pt x="684" y="309"/>
                  </a:lnTo>
                  <a:lnTo>
                    <a:pt x="230" y="172"/>
                  </a:lnTo>
                  <a:lnTo>
                    <a:pt x="45" y="75"/>
                  </a:lnTo>
                </a:path>
              </a:pathLst>
            </a:custGeom>
            <a:solidFill>
              <a:srgbClr val="0000FF"/>
            </a:solidFill>
            <a:ln w="9525">
              <a:solidFill>
                <a:schemeClr val="tx1"/>
              </a:solidFill>
              <a:round/>
              <a:headEnd/>
              <a:tailEnd/>
            </a:ln>
            <a:effectLst/>
          </p:spPr>
          <p:txBody>
            <a:bodyPr/>
            <a:lstStyle/>
            <a:p>
              <a:endParaRPr lang="en-US"/>
            </a:p>
          </p:txBody>
        </p:sp>
        <p:sp>
          <p:nvSpPr>
            <p:cNvPr id="69733" name="Freeform 101"/>
            <p:cNvSpPr>
              <a:spLocks noChangeAspect="1"/>
            </p:cNvSpPr>
            <p:nvPr/>
          </p:nvSpPr>
          <p:spPr bwMode="auto">
            <a:xfrm>
              <a:off x="2632" y="1218"/>
              <a:ext cx="203" cy="1153"/>
            </a:xfrm>
            <a:custGeom>
              <a:avLst/>
              <a:gdLst/>
              <a:ahLst/>
              <a:cxnLst>
                <a:cxn ang="0">
                  <a:pos x="116" y="0"/>
                </a:cxn>
                <a:cxn ang="0">
                  <a:pos x="0" y="94"/>
                </a:cxn>
                <a:cxn ang="0">
                  <a:pos x="60" y="94"/>
                </a:cxn>
                <a:cxn ang="0">
                  <a:pos x="51" y="492"/>
                </a:cxn>
                <a:cxn ang="0">
                  <a:pos x="71" y="1180"/>
                </a:cxn>
                <a:cxn ang="0">
                  <a:pos x="207" y="1180"/>
                </a:cxn>
                <a:cxn ang="0">
                  <a:pos x="135" y="96"/>
                </a:cxn>
                <a:cxn ang="0">
                  <a:pos x="192" y="90"/>
                </a:cxn>
                <a:cxn ang="0">
                  <a:pos x="116" y="0"/>
                </a:cxn>
              </a:cxnLst>
              <a:rect l="0" t="0" r="r" b="b"/>
              <a:pathLst>
                <a:path w="207" h="1180">
                  <a:moveTo>
                    <a:pt x="116" y="0"/>
                  </a:moveTo>
                  <a:lnTo>
                    <a:pt x="0" y="94"/>
                  </a:lnTo>
                  <a:lnTo>
                    <a:pt x="60" y="94"/>
                  </a:lnTo>
                  <a:lnTo>
                    <a:pt x="51" y="492"/>
                  </a:lnTo>
                  <a:lnTo>
                    <a:pt x="71" y="1180"/>
                  </a:lnTo>
                  <a:lnTo>
                    <a:pt x="207" y="1180"/>
                  </a:lnTo>
                  <a:lnTo>
                    <a:pt x="135" y="96"/>
                  </a:lnTo>
                  <a:lnTo>
                    <a:pt x="192" y="90"/>
                  </a:lnTo>
                  <a:lnTo>
                    <a:pt x="116" y="0"/>
                  </a:lnTo>
                  <a:close/>
                </a:path>
              </a:pathLst>
            </a:custGeom>
            <a:solidFill>
              <a:srgbClr val="00FF00"/>
            </a:solidFill>
            <a:ln w="9525">
              <a:solidFill>
                <a:srgbClr val="008000"/>
              </a:solidFill>
              <a:round/>
              <a:headEnd/>
              <a:tailEnd/>
            </a:ln>
            <a:effectLst/>
          </p:spPr>
          <p:txBody>
            <a:bodyPr/>
            <a:lstStyle/>
            <a:p>
              <a:endParaRPr lang="en-US"/>
            </a:p>
          </p:txBody>
        </p:sp>
        <p:sp>
          <p:nvSpPr>
            <p:cNvPr id="69734" name="Freeform 102"/>
            <p:cNvSpPr>
              <a:spLocks noChangeAspect="1"/>
            </p:cNvSpPr>
            <p:nvPr/>
          </p:nvSpPr>
          <p:spPr bwMode="auto">
            <a:xfrm>
              <a:off x="4180" y="1353"/>
              <a:ext cx="938" cy="868"/>
            </a:xfrm>
            <a:custGeom>
              <a:avLst/>
              <a:gdLst/>
              <a:ahLst/>
              <a:cxnLst>
                <a:cxn ang="0">
                  <a:pos x="618" y="852"/>
                </a:cxn>
                <a:cxn ang="0">
                  <a:pos x="756" y="570"/>
                </a:cxn>
                <a:cxn ang="0">
                  <a:pos x="690" y="456"/>
                </a:cxn>
                <a:cxn ang="0">
                  <a:pos x="576" y="342"/>
                </a:cxn>
                <a:cxn ang="0">
                  <a:pos x="438" y="246"/>
                </a:cxn>
                <a:cxn ang="0">
                  <a:pos x="108" y="108"/>
                </a:cxn>
                <a:cxn ang="0">
                  <a:pos x="84" y="156"/>
                </a:cxn>
                <a:cxn ang="0">
                  <a:pos x="0" y="30"/>
                </a:cxn>
                <a:cxn ang="0">
                  <a:pos x="150" y="0"/>
                </a:cxn>
                <a:cxn ang="0">
                  <a:pos x="120" y="44"/>
                </a:cxn>
                <a:cxn ang="0">
                  <a:pos x="342" y="126"/>
                </a:cxn>
                <a:cxn ang="0">
                  <a:pos x="522" y="204"/>
                </a:cxn>
                <a:cxn ang="0">
                  <a:pos x="612" y="258"/>
                </a:cxn>
                <a:cxn ang="0">
                  <a:pos x="702" y="330"/>
                </a:cxn>
                <a:cxn ang="0">
                  <a:pos x="810" y="462"/>
                </a:cxn>
                <a:cxn ang="0">
                  <a:pos x="840" y="336"/>
                </a:cxn>
                <a:cxn ang="0">
                  <a:pos x="792" y="324"/>
                </a:cxn>
                <a:cxn ang="0">
                  <a:pos x="882" y="216"/>
                </a:cxn>
                <a:cxn ang="0">
                  <a:pos x="960" y="342"/>
                </a:cxn>
                <a:cxn ang="0">
                  <a:pos x="912" y="342"/>
                </a:cxn>
                <a:cxn ang="0">
                  <a:pos x="894" y="462"/>
                </a:cxn>
                <a:cxn ang="0">
                  <a:pos x="876" y="564"/>
                </a:cxn>
                <a:cxn ang="0">
                  <a:pos x="810" y="732"/>
                </a:cxn>
                <a:cxn ang="0">
                  <a:pos x="750" y="888"/>
                </a:cxn>
              </a:cxnLst>
              <a:rect l="0" t="0" r="r" b="b"/>
              <a:pathLst>
                <a:path w="960" h="888">
                  <a:moveTo>
                    <a:pt x="618" y="852"/>
                  </a:moveTo>
                  <a:cubicBezTo>
                    <a:pt x="696" y="690"/>
                    <a:pt x="748" y="637"/>
                    <a:pt x="756" y="570"/>
                  </a:cubicBezTo>
                  <a:lnTo>
                    <a:pt x="690" y="456"/>
                  </a:lnTo>
                  <a:lnTo>
                    <a:pt x="576" y="342"/>
                  </a:lnTo>
                  <a:lnTo>
                    <a:pt x="438" y="246"/>
                  </a:lnTo>
                  <a:lnTo>
                    <a:pt x="108" y="108"/>
                  </a:lnTo>
                  <a:lnTo>
                    <a:pt x="84" y="156"/>
                  </a:lnTo>
                  <a:lnTo>
                    <a:pt x="0" y="30"/>
                  </a:lnTo>
                  <a:lnTo>
                    <a:pt x="150" y="0"/>
                  </a:lnTo>
                  <a:lnTo>
                    <a:pt x="120" y="44"/>
                  </a:lnTo>
                  <a:lnTo>
                    <a:pt x="342" y="126"/>
                  </a:lnTo>
                  <a:lnTo>
                    <a:pt x="522" y="204"/>
                  </a:lnTo>
                  <a:lnTo>
                    <a:pt x="612" y="258"/>
                  </a:lnTo>
                  <a:lnTo>
                    <a:pt x="702" y="330"/>
                  </a:lnTo>
                  <a:lnTo>
                    <a:pt x="810" y="462"/>
                  </a:lnTo>
                  <a:lnTo>
                    <a:pt x="840" y="336"/>
                  </a:lnTo>
                  <a:lnTo>
                    <a:pt x="792" y="324"/>
                  </a:lnTo>
                  <a:lnTo>
                    <a:pt x="882" y="216"/>
                  </a:lnTo>
                  <a:lnTo>
                    <a:pt x="960" y="342"/>
                  </a:lnTo>
                  <a:lnTo>
                    <a:pt x="912" y="342"/>
                  </a:lnTo>
                  <a:lnTo>
                    <a:pt x="894" y="462"/>
                  </a:lnTo>
                  <a:lnTo>
                    <a:pt x="876" y="564"/>
                  </a:lnTo>
                  <a:lnTo>
                    <a:pt x="810" y="732"/>
                  </a:lnTo>
                  <a:lnTo>
                    <a:pt x="750" y="888"/>
                  </a:lnTo>
                </a:path>
              </a:pathLst>
            </a:custGeom>
            <a:solidFill>
              <a:srgbClr val="00FF00"/>
            </a:solidFill>
            <a:ln w="9525">
              <a:solidFill>
                <a:schemeClr val="tx1"/>
              </a:solidFill>
              <a:round/>
              <a:headEnd/>
              <a:tailEnd/>
            </a:ln>
            <a:effectLst/>
          </p:spPr>
          <p:txBody>
            <a:bodyPr/>
            <a:lstStyle/>
            <a:p>
              <a:endParaRPr lang="en-US"/>
            </a:p>
          </p:txBody>
        </p:sp>
        <p:sp>
          <p:nvSpPr>
            <p:cNvPr id="69735" name="Freeform 103"/>
            <p:cNvSpPr>
              <a:spLocks noChangeAspect="1"/>
            </p:cNvSpPr>
            <p:nvPr/>
          </p:nvSpPr>
          <p:spPr bwMode="auto">
            <a:xfrm>
              <a:off x="2054" y="3077"/>
              <a:ext cx="973" cy="460"/>
            </a:xfrm>
            <a:custGeom>
              <a:avLst/>
              <a:gdLst/>
              <a:ahLst/>
              <a:cxnLst>
                <a:cxn ang="0">
                  <a:pos x="814" y="20"/>
                </a:cxn>
                <a:cxn ang="0">
                  <a:pos x="450" y="20"/>
                </a:cxn>
                <a:cxn ang="0">
                  <a:pos x="556" y="157"/>
                </a:cxn>
                <a:cxn ang="0">
                  <a:pos x="313" y="278"/>
                </a:cxn>
                <a:cxn ang="0">
                  <a:pos x="56" y="460"/>
                </a:cxn>
                <a:cxn ang="0">
                  <a:pos x="420" y="354"/>
                </a:cxn>
                <a:cxn ang="0">
                  <a:pos x="738" y="202"/>
                </a:cxn>
                <a:cxn ang="0">
                  <a:pos x="874" y="142"/>
                </a:cxn>
                <a:cxn ang="0">
                  <a:pos x="996" y="127"/>
                </a:cxn>
                <a:cxn ang="0">
                  <a:pos x="859" y="51"/>
                </a:cxn>
                <a:cxn ang="0">
                  <a:pos x="814" y="20"/>
                </a:cxn>
              </a:cxnLst>
              <a:rect l="0" t="0" r="r" b="b"/>
              <a:pathLst>
                <a:path w="996" h="470">
                  <a:moveTo>
                    <a:pt x="814" y="20"/>
                  </a:moveTo>
                  <a:cubicBezTo>
                    <a:pt x="653" y="48"/>
                    <a:pt x="612" y="0"/>
                    <a:pt x="450" y="20"/>
                  </a:cubicBezTo>
                  <a:cubicBezTo>
                    <a:pt x="389" y="35"/>
                    <a:pt x="579" y="114"/>
                    <a:pt x="556" y="157"/>
                  </a:cubicBezTo>
                  <a:cubicBezTo>
                    <a:pt x="533" y="200"/>
                    <a:pt x="207" y="111"/>
                    <a:pt x="313" y="278"/>
                  </a:cubicBezTo>
                  <a:cubicBezTo>
                    <a:pt x="86" y="338"/>
                    <a:pt x="0" y="432"/>
                    <a:pt x="56" y="460"/>
                  </a:cubicBezTo>
                  <a:cubicBezTo>
                    <a:pt x="106" y="470"/>
                    <a:pt x="311" y="392"/>
                    <a:pt x="420" y="354"/>
                  </a:cubicBezTo>
                  <a:cubicBezTo>
                    <a:pt x="435" y="349"/>
                    <a:pt x="716" y="204"/>
                    <a:pt x="738" y="202"/>
                  </a:cubicBezTo>
                  <a:cubicBezTo>
                    <a:pt x="823" y="192"/>
                    <a:pt x="788" y="147"/>
                    <a:pt x="874" y="142"/>
                  </a:cubicBezTo>
                  <a:cubicBezTo>
                    <a:pt x="918" y="128"/>
                    <a:pt x="962" y="159"/>
                    <a:pt x="996" y="127"/>
                  </a:cubicBezTo>
                  <a:cubicBezTo>
                    <a:pt x="967" y="71"/>
                    <a:pt x="915" y="65"/>
                    <a:pt x="859" y="51"/>
                  </a:cubicBezTo>
                  <a:cubicBezTo>
                    <a:pt x="840" y="11"/>
                    <a:pt x="855" y="20"/>
                    <a:pt x="814" y="20"/>
                  </a:cubicBezTo>
                  <a:close/>
                </a:path>
              </a:pathLst>
            </a:custGeom>
            <a:solidFill>
              <a:srgbClr val="2AFCF2"/>
            </a:solidFill>
            <a:ln w="9525">
              <a:solidFill>
                <a:schemeClr val="tx1"/>
              </a:solidFill>
              <a:round/>
              <a:headEnd/>
              <a:tailEnd/>
            </a:ln>
            <a:effectLst/>
          </p:spPr>
          <p:txBody>
            <a:bodyPr/>
            <a:lstStyle/>
            <a:p>
              <a:endParaRPr lang="en-US"/>
            </a:p>
          </p:txBody>
        </p:sp>
        <p:grpSp>
          <p:nvGrpSpPr>
            <p:cNvPr id="16" name="Group 104"/>
            <p:cNvGrpSpPr>
              <a:grpSpLocks/>
            </p:cNvGrpSpPr>
            <p:nvPr/>
          </p:nvGrpSpPr>
          <p:grpSpPr bwMode="auto">
            <a:xfrm>
              <a:off x="476" y="1026"/>
              <a:ext cx="1132" cy="726"/>
              <a:chOff x="476" y="1026"/>
              <a:chExt cx="1132" cy="726"/>
            </a:xfrm>
          </p:grpSpPr>
          <p:sp>
            <p:nvSpPr>
              <p:cNvPr id="69737" name="Text Box 105"/>
              <p:cNvSpPr txBox="1">
                <a:spLocks noChangeAspect="1" noChangeArrowheads="1"/>
              </p:cNvSpPr>
              <p:nvPr/>
            </p:nvSpPr>
            <p:spPr bwMode="auto">
              <a:xfrm>
                <a:off x="655" y="1071"/>
                <a:ext cx="774" cy="134"/>
              </a:xfrm>
              <a:prstGeom prst="rect">
                <a:avLst/>
              </a:prstGeom>
              <a:noFill/>
              <a:ln w="9525">
                <a:noFill/>
                <a:miter lim="800000"/>
                <a:headEnd/>
                <a:tailEnd/>
              </a:ln>
              <a:effectLst/>
            </p:spPr>
            <p:txBody>
              <a:bodyPr lIns="0" tIns="0" rIns="0" bIns="0" anchor="ctr">
                <a:spAutoFit/>
              </a:bodyPr>
              <a:lstStyle/>
              <a:p>
                <a:pPr eaLnBrk="0" hangingPunct="0"/>
                <a:r>
                  <a:rPr lang="es-ES_tradnl" sz="1400" b="1">
                    <a:solidFill>
                      <a:schemeClr val="tx1"/>
                    </a:solidFill>
                  </a:rPr>
                  <a:t>Precipitation</a:t>
                </a:r>
              </a:p>
            </p:txBody>
          </p:sp>
          <p:sp>
            <p:nvSpPr>
              <p:cNvPr id="69738" name="AutoShape 106"/>
              <p:cNvSpPr>
                <a:spLocks noChangeAspect="1" noChangeArrowheads="1"/>
              </p:cNvSpPr>
              <p:nvPr/>
            </p:nvSpPr>
            <p:spPr bwMode="auto">
              <a:xfrm>
                <a:off x="476" y="1125"/>
                <a:ext cx="124" cy="627"/>
              </a:xfrm>
              <a:prstGeom prst="downArrow">
                <a:avLst>
                  <a:gd name="adj1" fmla="val 50000"/>
                  <a:gd name="adj2" fmla="val 126411"/>
                </a:avLst>
              </a:prstGeom>
              <a:solidFill>
                <a:schemeClr val="tx1"/>
              </a:solidFill>
              <a:ln w="9525">
                <a:solidFill>
                  <a:schemeClr val="tx1"/>
                </a:solidFill>
                <a:miter lim="800000"/>
                <a:headEnd/>
                <a:tailEnd/>
              </a:ln>
              <a:effectLst/>
            </p:spPr>
            <p:txBody>
              <a:bodyPr wrap="none" anchor="ctr"/>
              <a:lstStyle/>
              <a:p>
                <a:endParaRPr lang="en-US"/>
              </a:p>
            </p:txBody>
          </p:sp>
          <p:sp>
            <p:nvSpPr>
              <p:cNvPr id="69739" name="AutoShape 107"/>
              <p:cNvSpPr>
                <a:spLocks noChangeAspect="1" noChangeArrowheads="1"/>
              </p:cNvSpPr>
              <p:nvPr/>
            </p:nvSpPr>
            <p:spPr bwMode="auto">
              <a:xfrm>
                <a:off x="1474" y="1026"/>
                <a:ext cx="134" cy="627"/>
              </a:xfrm>
              <a:prstGeom prst="downArrow">
                <a:avLst>
                  <a:gd name="adj1" fmla="val 50000"/>
                  <a:gd name="adj2" fmla="val 116978"/>
                </a:avLst>
              </a:prstGeom>
              <a:solidFill>
                <a:schemeClr val="tx1"/>
              </a:solidFill>
              <a:ln w="9525">
                <a:solidFill>
                  <a:schemeClr val="tx1"/>
                </a:solidFill>
                <a:miter lim="800000"/>
                <a:headEnd/>
                <a:tailEnd/>
              </a:ln>
              <a:effectLst/>
            </p:spPr>
            <p:txBody>
              <a:bodyPr wrap="none" anchor="ctr"/>
              <a:lstStyle/>
              <a:p>
                <a:endParaRPr lang="en-US"/>
              </a:p>
            </p:txBody>
          </p:sp>
        </p:grpSp>
        <p:sp>
          <p:nvSpPr>
            <p:cNvPr id="69740" name="Rectangle 108"/>
            <p:cNvSpPr>
              <a:spLocks noChangeArrowheads="1"/>
            </p:cNvSpPr>
            <p:nvPr/>
          </p:nvSpPr>
          <p:spPr bwMode="auto">
            <a:xfrm>
              <a:off x="4785" y="3385"/>
              <a:ext cx="816" cy="555"/>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r>
                <a:rPr lang="de-CH" sz="1400">
                  <a:solidFill>
                    <a:schemeClr val="bg2"/>
                  </a:solidFill>
                </a:rPr>
                <a:t>Precipitation</a:t>
              </a:r>
            </a:p>
            <a:p>
              <a:pPr marL="533400" indent="-533400" algn="l">
                <a:lnSpc>
                  <a:spcPct val="80000"/>
                </a:lnSpc>
                <a:spcBef>
                  <a:spcPct val="20000"/>
                </a:spcBef>
              </a:pPr>
              <a:r>
                <a:rPr lang="de-CH" sz="1400">
                  <a:solidFill>
                    <a:schemeClr val="bg2"/>
                  </a:solidFill>
                </a:rPr>
                <a:t>Evaporation/ET</a:t>
              </a:r>
            </a:p>
            <a:p>
              <a:pPr marL="533400" indent="-533400" algn="l">
                <a:lnSpc>
                  <a:spcPct val="80000"/>
                </a:lnSpc>
                <a:spcBef>
                  <a:spcPct val="20000"/>
                </a:spcBef>
              </a:pPr>
              <a:r>
                <a:rPr lang="de-CH" sz="1400">
                  <a:solidFill>
                    <a:schemeClr val="bg2"/>
                  </a:solidFill>
                </a:rPr>
                <a:t>Surface Water</a:t>
              </a:r>
            </a:p>
            <a:p>
              <a:pPr marL="533400" indent="-533400" algn="l">
                <a:lnSpc>
                  <a:spcPct val="80000"/>
                </a:lnSpc>
                <a:spcBef>
                  <a:spcPct val="20000"/>
                </a:spcBef>
              </a:pPr>
              <a:r>
                <a:rPr lang="de-CH" sz="1400">
                  <a:solidFill>
                    <a:schemeClr val="bg2"/>
                  </a:solidFill>
                </a:rPr>
                <a:t>Groundwater</a:t>
              </a:r>
            </a:p>
          </p:txBody>
        </p:sp>
        <p:sp>
          <p:nvSpPr>
            <p:cNvPr id="69741" name="Rectangle 109"/>
            <p:cNvSpPr>
              <a:spLocks noChangeArrowheads="1"/>
            </p:cNvSpPr>
            <p:nvPr/>
          </p:nvSpPr>
          <p:spPr bwMode="auto">
            <a:xfrm>
              <a:off x="158" y="3600"/>
              <a:ext cx="817" cy="421"/>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r>
                <a:rPr lang="de-CH" sz="1400" b="1">
                  <a:solidFill>
                    <a:schemeClr val="tx1"/>
                  </a:solidFill>
                </a:rPr>
                <a:t>Soil moisture</a:t>
              </a:r>
            </a:p>
            <a:p>
              <a:pPr marL="533400" indent="-533400" algn="l">
                <a:lnSpc>
                  <a:spcPct val="80000"/>
                </a:lnSpc>
                <a:spcBef>
                  <a:spcPct val="20000"/>
                </a:spcBef>
              </a:pPr>
              <a:r>
                <a:rPr lang="de-CH" sz="1400" b="1">
                  <a:solidFill>
                    <a:schemeClr val="tx1"/>
                  </a:solidFill>
                </a:rPr>
                <a:t>Infiltration </a:t>
              </a:r>
              <a:r>
                <a:rPr lang="de-CH" sz="1000" b="1">
                  <a:solidFill>
                    <a:schemeClr val="tx1"/>
                  </a:solidFill>
                </a:rPr>
                <a:t>(Art)</a:t>
              </a:r>
            </a:p>
            <a:p>
              <a:pPr marL="533400" indent="-533400" algn="l">
                <a:lnSpc>
                  <a:spcPct val="80000"/>
                </a:lnSpc>
                <a:spcBef>
                  <a:spcPct val="20000"/>
                </a:spcBef>
              </a:pPr>
              <a:r>
                <a:rPr lang="de-CH" sz="1400" b="1">
                  <a:solidFill>
                    <a:schemeClr val="tx1"/>
                  </a:solidFill>
                </a:rPr>
                <a:t>Extraction</a:t>
              </a:r>
            </a:p>
          </p:txBody>
        </p:sp>
        <p:sp>
          <p:nvSpPr>
            <p:cNvPr id="69742" name="Rectangle 110"/>
            <p:cNvSpPr>
              <a:spLocks noChangeArrowheads="1"/>
            </p:cNvSpPr>
            <p:nvPr/>
          </p:nvSpPr>
          <p:spPr bwMode="auto">
            <a:xfrm>
              <a:off x="975" y="3599"/>
              <a:ext cx="862" cy="421"/>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endParaRPr lang="de-CH" sz="1400" b="1">
                <a:solidFill>
                  <a:schemeClr val="tx1"/>
                </a:solidFill>
              </a:endParaRPr>
            </a:p>
            <a:p>
              <a:pPr marL="533400" indent="-533400" algn="l">
                <a:lnSpc>
                  <a:spcPct val="80000"/>
                </a:lnSpc>
                <a:spcBef>
                  <a:spcPct val="20000"/>
                </a:spcBef>
              </a:pPr>
              <a:r>
                <a:rPr lang="de-CH" sz="1400" b="1">
                  <a:solidFill>
                    <a:schemeClr val="tx1"/>
                  </a:solidFill>
                </a:rPr>
                <a:t>Return flow</a:t>
              </a:r>
            </a:p>
            <a:p>
              <a:pPr marL="533400" indent="-533400" algn="l">
                <a:lnSpc>
                  <a:spcPct val="80000"/>
                </a:lnSpc>
                <a:spcBef>
                  <a:spcPct val="20000"/>
                </a:spcBef>
              </a:pPr>
              <a:r>
                <a:rPr lang="de-CH" sz="1400" b="1">
                  <a:solidFill>
                    <a:schemeClr val="tx1"/>
                  </a:solidFill>
                </a:rPr>
                <a:t>Treated water</a:t>
              </a:r>
            </a:p>
          </p:txBody>
        </p:sp>
        <p:sp>
          <p:nvSpPr>
            <p:cNvPr id="69743" name="Rectangle 111"/>
            <p:cNvSpPr>
              <a:spLocks noChangeArrowheads="1"/>
            </p:cNvSpPr>
            <p:nvPr/>
          </p:nvSpPr>
          <p:spPr bwMode="auto">
            <a:xfrm>
              <a:off x="1883" y="3867"/>
              <a:ext cx="952" cy="153"/>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r>
                <a:rPr lang="de-CH" sz="1400" b="1">
                  <a:solidFill>
                    <a:schemeClr val="tx1"/>
                  </a:solidFill>
                </a:rPr>
                <a:t>Aquifer intrusion</a:t>
              </a:r>
            </a:p>
          </p:txBody>
        </p:sp>
        <p:sp>
          <p:nvSpPr>
            <p:cNvPr id="69744" name="Text Box 112"/>
            <p:cNvSpPr txBox="1">
              <a:spLocks noChangeArrowheads="1"/>
            </p:cNvSpPr>
            <p:nvPr/>
          </p:nvSpPr>
          <p:spPr bwMode="auto">
            <a:xfrm>
              <a:off x="1292" y="2432"/>
              <a:ext cx="754" cy="180"/>
            </a:xfrm>
            <a:prstGeom prst="rect">
              <a:avLst/>
            </a:prstGeom>
            <a:noFill/>
            <a:ln w="9525" algn="ctr">
              <a:noFill/>
              <a:miter lim="800000"/>
              <a:headEnd/>
              <a:tailEnd/>
            </a:ln>
            <a:effectLst/>
          </p:spPr>
          <p:txBody>
            <a:bodyPr wrap="none" lIns="36000" tIns="36000" rIns="36000" bIns="36000">
              <a:spAutoFit/>
            </a:bodyPr>
            <a:lstStyle/>
            <a:p>
              <a:r>
                <a:rPr lang="de-CH" sz="1400" b="1">
                  <a:solidFill>
                    <a:schemeClr val="bg1"/>
                  </a:solidFill>
                </a:rPr>
                <a:t>Soil moisture</a:t>
              </a:r>
              <a:endParaRPr lang="en-US" sz="1400" b="1">
                <a:solidFill>
                  <a:schemeClr val="bg1"/>
                </a:solidFill>
              </a:endParaRPr>
            </a:p>
          </p:txBody>
        </p:sp>
        <p:sp>
          <p:nvSpPr>
            <p:cNvPr id="69745" name="Text Box 113"/>
            <p:cNvSpPr txBox="1">
              <a:spLocks noChangeArrowheads="1"/>
            </p:cNvSpPr>
            <p:nvPr/>
          </p:nvSpPr>
          <p:spPr bwMode="auto">
            <a:xfrm>
              <a:off x="2952" y="1979"/>
              <a:ext cx="518" cy="314"/>
            </a:xfrm>
            <a:prstGeom prst="rect">
              <a:avLst/>
            </a:prstGeom>
            <a:noFill/>
            <a:ln w="9525" algn="ctr">
              <a:noFill/>
              <a:miter lim="800000"/>
              <a:headEnd/>
              <a:tailEnd/>
            </a:ln>
            <a:effectLst/>
          </p:spPr>
          <p:txBody>
            <a:bodyPr wrap="none" lIns="36000" tIns="36000" rIns="36000" bIns="36000">
              <a:spAutoFit/>
            </a:bodyPr>
            <a:lstStyle/>
            <a:p>
              <a:r>
                <a:rPr lang="de-CH" sz="1400" b="1">
                  <a:solidFill>
                    <a:schemeClr val="bg1"/>
                  </a:solidFill>
                </a:rPr>
                <a:t>Soil </a:t>
              </a:r>
            </a:p>
            <a:p>
              <a:r>
                <a:rPr lang="de-CH" sz="1400" b="1">
                  <a:solidFill>
                    <a:schemeClr val="bg1"/>
                  </a:solidFill>
                </a:rPr>
                <a:t>moisture</a:t>
              </a:r>
              <a:endParaRPr lang="en-US" sz="1400" b="1">
                <a:solidFill>
                  <a:schemeClr val="bg1"/>
                </a:solidFill>
              </a:endParaRPr>
            </a:p>
          </p:txBody>
        </p:sp>
        <p:sp>
          <p:nvSpPr>
            <p:cNvPr id="69746" name="Text Box 114"/>
            <p:cNvSpPr txBox="1">
              <a:spLocks noChangeArrowheads="1"/>
            </p:cNvSpPr>
            <p:nvPr/>
          </p:nvSpPr>
          <p:spPr bwMode="auto">
            <a:xfrm>
              <a:off x="3606" y="2568"/>
              <a:ext cx="46" cy="430"/>
            </a:xfrm>
            <a:prstGeom prst="rect">
              <a:avLst/>
            </a:prstGeom>
            <a:noFill/>
            <a:ln w="9525" algn="ctr">
              <a:noFill/>
              <a:miter lim="800000"/>
              <a:headEnd/>
              <a:tailEnd/>
            </a:ln>
            <a:effectLst/>
          </p:spPr>
          <p:txBody>
            <a:bodyPr wrap="none" lIns="36000" tIns="36000" rIns="36000" bIns="36000">
              <a:spAutoFit/>
            </a:bodyPr>
            <a:lstStyle/>
            <a:p>
              <a:endParaRPr lang="en-GB"/>
            </a:p>
          </p:txBody>
        </p:sp>
        <p:sp>
          <p:nvSpPr>
            <p:cNvPr id="69747" name="Oval 115"/>
            <p:cNvSpPr>
              <a:spLocks noChangeArrowheads="1"/>
            </p:cNvSpPr>
            <p:nvPr/>
          </p:nvSpPr>
          <p:spPr bwMode="auto">
            <a:xfrm>
              <a:off x="1519" y="2614"/>
              <a:ext cx="408" cy="861"/>
            </a:xfrm>
            <a:prstGeom prst="ellipse">
              <a:avLst/>
            </a:prstGeom>
            <a:noFill/>
            <a:ln w="9525" algn="ctr">
              <a:solidFill>
                <a:schemeClr val="bg1"/>
              </a:solidFill>
              <a:round/>
              <a:headEnd/>
              <a:tailEnd/>
            </a:ln>
            <a:effectLst/>
          </p:spPr>
          <p:txBody>
            <a:bodyPr wrap="none" lIns="36000" tIns="36000" rIns="36000" bIns="36000" anchor="ctr"/>
            <a:lstStyle/>
            <a:p>
              <a:endParaRPr lang="en-US"/>
            </a:p>
          </p:txBody>
        </p:sp>
        <p:sp>
          <p:nvSpPr>
            <p:cNvPr id="69750" name="Line 118"/>
            <p:cNvSpPr>
              <a:spLocks noChangeShapeType="1"/>
            </p:cNvSpPr>
            <p:nvPr/>
          </p:nvSpPr>
          <p:spPr bwMode="auto">
            <a:xfrm>
              <a:off x="3061" y="1706"/>
              <a:ext cx="0"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sp>
          <p:nvSpPr>
            <p:cNvPr id="69751" name="Line 119"/>
            <p:cNvSpPr>
              <a:spLocks noChangeShapeType="1"/>
            </p:cNvSpPr>
            <p:nvPr/>
          </p:nvSpPr>
          <p:spPr bwMode="auto">
            <a:xfrm flipH="1" flipV="1">
              <a:off x="3606" y="1933"/>
              <a:ext cx="182"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sp>
          <p:nvSpPr>
            <p:cNvPr id="69752" name="Line 120"/>
            <p:cNvSpPr>
              <a:spLocks noChangeShapeType="1"/>
            </p:cNvSpPr>
            <p:nvPr/>
          </p:nvSpPr>
          <p:spPr bwMode="auto">
            <a:xfrm flipH="1" flipV="1">
              <a:off x="3696" y="2478"/>
              <a:ext cx="182"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sp>
          <p:nvSpPr>
            <p:cNvPr id="69753" name="Line 121"/>
            <p:cNvSpPr>
              <a:spLocks noChangeShapeType="1"/>
            </p:cNvSpPr>
            <p:nvPr/>
          </p:nvSpPr>
          <p:spPr bwMode="auto">
            <a:xfrm flipH="1" flipV="1">
              <a:off x="2517" y="2069"/>
              <a:ext cx="45"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sp>
          <p:nvSpPr>
            <p:cNvPr id="69754" name="Line 122"/>
            <p:cNvSpPr>
              <a:spLocks noChangeShapeType="1"/>
            </p:cNvSpPr>
            <p:nvPr/>
          </p:nvSpPr>
          <p:spPr bwMode="auto">
            <a:xfrm flipH="1" flipV="1">
              <a:off x="4422" y="2024"/>
              <a:ext cx="182"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sp>
          <p:nvSpPr>
            <p:cNvPr id="69755" name="Line 123"/>
            <p:cNvSpPr>
              <a:spLocks noChangeShapeType="1"/>
            </p:cNvSpPr>
            <p:nvPr/>
          </p:nvSpPr>
          <p:spPr bwMode="auto">
            <a:xfrm flipH="1" flipV="1">
              <a:off x="2789" y="2568"/>
              <a:ext cx="182" cy="272"/>
            </a:xfrm>
            <a:prstGeom prst="line">
              <a:avLst/>
            </a:prstGeom>
            <a:noFill/>
            <a:ln w="38100">
              <a:solidFill>
                <a:schemeClr val="bg1"/>
              </a:solidFill>
              <a:round/>
              <a:headEnd/>
              <a:tailEnd type="triangle" w="med" len="med"/>
            </a:ln>
            <a:effectLst/>
          </p:spPr>
          <p:txBody>
            <a:bodyPr wrap="none" lIns="36000" tIns="36000" rIns="36000" bIns="36000" anchor="ctr"/>
            <a:lstStyle/>
            <a:p>
              <a:endParaRPr lang="en-US"/>
            </a:p>
          </p:txBody>
        </p:sp>
      </p:grpSp>
      <p:sp>
        <p:nvSpPr>
          <p:cNvPr id="69757" name="Rectangle 125"/>
          <p:cNvSpPr>
            <a:spLocks noChangeArrowheads="1"/>
          </p:cNvSpPr>
          <p:nvPr/>
        </p:nvSpPr>
        <p:spPr bwMode="auto">
          <a:xfrm>
            <a:off x="179388" y="5661025"/>
            <a:ext cx="4321175" cy="719138"/>
          </a:xfrm>
          <a:prstGeom prst="rect">
            <a:avLst/>
          </a:prstGeom>
          <a:noFill/>
          <a:ln w="9525" algn="ctr">
            <a:solidFill>
              <a:srgbClr val="FF3300"/>
            </a:solidFill>
            <a:miter lim="800000"/>
            <a:headEnd/>
            <a:tailEnd/>
          </a:ln>
          <a:effectLst/>
        </p:spPr>
        <p:txBody>
          <a:bodyPr wrap="none" lIns="36000" tIns="36000" rIns="36000" bIns="36000"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de-CH" dirty="0" smtClean="0"/>
              <a:t>Ground Water</a:t>
            </a:r>
            <a:endParaRPr lang="de-CH" dirty="0"/>
          </a:p>
        </p:txBody>
      </p:sp>
      <p:pic>
        <p:nvPicPr>
          <p:cNvPr id="161800" name="Picture 8" descr="Salinity"/>
          <p:cNvPicPr>
            <a:picLocks noGrp="1" noChangeAspect="1" noChangeArrowheads="1"/>
          </p:cNvPicPr>
          <p:nvPr>
            <p:ph sz="half" idx="1"/>
          </p:nvPr>
        </p:nvPicPr>
        <p:blipFill>
          <a:blip r:embed="rId3"/>
          <a:stretch>
            <a:fillRect/>
          </a:stretch>
        </p:blipFill>
        <p:spPr>
          <a:xfrm>
            <a:off x="457200" y="1828799"/>
            <a:ext cx="7391400" cy="4542869"/>
          </a:xfrm>
          <a:ln/>
        </p:spPr>
      </p:pic>
      <p:sp>
        <p:nvSpPr>
          <p:cNvPr id="4" name="Slide Number Placeholder 5"/>
          <p:cNvSpPr>
            <a:spLocks noGrp="1"/>
          </p:cNvSpPr>
          <p:nvPr>
            <p:ph type="sldNum" sz="quarter" idx="12"/>
          </p:nvPr>
        </p:nvSpPr>
        <p:spPr/>
        <p:txBody>
          <a:bodyPr/>
          <a:lstStyle/>
          <a:p>
            <a:fld id="{8E6F4F80-B4B2-4A7B-8E21-440642B3B058}"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457200" y="990600"/>
            <a:ext cx="8077200" cy="5486400"/>
            <a:chOff x="596" y="527"/>
            <a:chExt cx="5031" cy="3265"/>
          </a:xfrm>
        </p:grpSpPr>
        <p:grpSp>
          <p:nvGrpSpPr>
            <p:cNvPr id="4" name="Group 11"/>
            <p:cNvGrpSpPr>
              <a:grpSpLocks/>
            </p:cNvGrpSpPr>
            <p:nvPr/>
          </p:nvGrpSpPr>
          <p:grpSpPr bwMode="auto">
            <a:xfrm>
              <a:off x="596" y="527"/>
              <a:ext cx="5031" cy="3265"/>
              <a:chOff x="144" y="624"/>
              <a:chExt cx="4824" cy="3424"/>
            </a:xfrm>
          </p:grpSpPr>
          <p:grpSp>
            <p:nvGrpSpPr>
              <p:cNvPr id="5" name="Group 12"/>
              <p:cNvGrpSpPr>
                <a:grpSpLocks/>
              </p:cNvGrpSpPr>
              <p:nvPr/>
            </p:nvGrpSpPr>
            <p:grpSpPr bwMode="auto">
              <a:xfrm>
                <a:off x="144" y="624"/>
                <a:ext cx="4824" cy="3424"/>
                <a:chOff x="144" y="624"/>
                <a:chExt cx="4824" cy="3424"/>
              </a:xfrm>
            </p:grpSpPr>
            <p:grpSp>
              <p:nvGrpSpPr>
                <p:cNvPr id="6" name="Group 13"/>
                <p:cNvGrpSpPr>
                  <a:grpSpLocks/>
                </p:cNvGrpSpPr>
                <p:nvPr/>
              </p:nvGrpSpPr>
              <p:grpSpPr bwMode="auto">
                <a:xfrm>
                  <a:off x="144" y="624"/>
                  <a:ext cx="4824" cy="3424"/>
                  <a:chOff x="144" y="624"/>
                  <a:chExt cx="4824" cy="3424"/>
                </a:xfrm>
              </p:grpSpPr>
              <p:pic>
                <p:nvPicPr>
                  <p:cNvPr id="90126" name="Picture 14"/>
                  <p:cNvPicPr>
                    <a:picLocks noChangeAspect="1" noChangeArrowheads="1"/>
                  </p:cNvPicPr>
                  <p:nvPr/>
                </p:nvPicPr>
                <p:blipFill>
                  <a:blip r:embed="rId2"/>
                  <a:srcRect/>
                  <a:stretch>
                    <a:fillRect/>
                  </a:stretch>
                </p:blipFill>
                <p:spPr bwMode="auto">
                  <a:xfrm>
                    <a:off x="144" y="624"/>
                    <a:ext cx="4824" cy="3424"/>
                  </a:xfrm>
                  <a:prstGeom prst="rect">
                    <a:avLst/>
                  </a:prstGeom>
                  <a:noFill/>
                  <a:ln w="9525">
                    <a:noFill/>
                    <a:miter lim="800000"/>
                    <a:headEnd/>
                    <a:tailEnd/>
                  </a:ln>
                  <a:effectLst/>
                </p:spPr>
              </p:pic>
              <p:sp>
                <p:nvSpPr>
                  <p:cNvPr id="90127" name="Line 15"/>
                  <p:cNvSpPr>
                    <a:spLocks noChangeShapeType="1"/>
                  </p:cNvSpPr>
                  <p:nvPr/>
                </p:nvSpPr>
                <p:spPr bwMode="auto">
                  <a:xfrm flipH="1">
                    <a:off x="960" y="2112"/>
                    <a:ext cx="1104" cy="576"/>
                  </a:xfrm>
                  <a:prstGeom prst="line">
                    <a:avLst/>
                  </a:prstGeom>
                  <a:noFill/>
                  <a:ln w="38100">
                    <a:noFill/>
                    <a:prstDash val="lgDashDot"/>
                    <a:round/>
                    <a:headEnd/>
                    <a:tailEnd/>
                  </a:ln>
                  <a:effectLst/>
                </p:spPr>
                <p:txBody>
                  <a:bodyPr/>
                  <a:lstStyle/>
                  <a:p>
                    <a:endParaRPr lang="en-US"/>
                  </a:p>
                </p:txBody>
              </p:sp>
              <p:sp>
                <p:nvSpPr>
                  <p:cNvPr id="90128" name="Line 16"/>
                  <p:cNvSpPr>
                    <a:spLocks noChangeShapeType="1"/>
                  </p:cNvSpPr>
                  <p:nvPr/>
                </p:nvSpPr>
                <p:spPr bwMode="auto">
                  <a:xfrm>
                    <a:off x="960" y="2688"/>
                    <a:ext cx="0" cy="1008"/>
                  </a:xfrm>
                  <a:prstGeom prst="line">
                    <a:avLst/>
                  </a:prstGeom>
                  <a:noFill/>
                  <a:ln w="38100">
                    <a:noFill/>
                    <a:prstDash val="lgDashDot"/>
                    <a:round/>
                    <a:headEnd/>
                    <a:tailEnd/>
                  </a:ln>
                  <a:effectLst/>
                </p:spPr>
                <p:txBody>
                  <a:bodyPr/>
                  <a:lstStyle/>
                  <a:p>
                    <a:endParaRPr lang="en-US"/>
                  </a:p>
                </p:txBody>
              </p:sp>
            </p:grpSp>
            <p:sp>
              <p:nvSpPr>
                <p:cNvPr id="90129" name="Text Box 17"/>
                <p:cNvSpPr txBox="1">
                  <a:spLocks noChangeArrowheads="1"/>
                </p:cNvSpPr>
                <p:nvPr/>
              </p:nvSpPr>
              <p:spPr bwMode="auto">
                <a:xfrm>
                  <a:off x="3696" y="2304"/>
                  <a:ext cx="709" cy="242"/>
                </a:xfrm>
                <a:prstGeom prst="rect">
                  <a:avLst/>
                </a:prstGeom>
                <a:noFill/>
                <a:ln w="9525">
                  <a:noFill/>
                  <a:miter lim="800000"/>
                  <a:headEnd/>
                  <a:tailEnd/>
                </a:ln>
                <a:effectLst/>
              </p:spPr>
              <p:txBody>
                <a:bodyPr wrap="none">
                  <a:spAutoFit/>
                </a:bodyPr>
                <a:lstStyle/>
                <a:p>
                  <a:pPr algn="l"/>
                  <a:r>
                    <a:rPr lang="en-US" sz="1800">
                      <a:solidFill>
                        <a:schemeClr val="tx1"/>
                      </a:solidFill>
                    </a:rPr>
                    <a:t>Country 1</a:t>
                  </a:r>
                </a:p>
              </p:txBody>
            </p:sp>
            <p:sp>
              <p:nvSpPr>
                <p:cNvPr id="90130" name="Text Box 18"/>
                <p:cNvSpPr txBox="1">
                  <a:spLocks noChangeArrowheads="1"/>
                </p:cNvSpPr>
                <p:nvPr/>
              </p:nvSpPr>
              <p:spPr bwMode="auto">
                <a:xfrm>
                  <a:off x="1776" y="3073"/>
                  <a:ext cx="710" cy="242"/>
                </a:xfrm>
                <a:prstGeom prst="rect">
                  <a:avLst/>
                </a:prstGeom>
                <a:noFill/>
                <a:ln w="9525">
                  <a:noFill/>
                  <a:miter lim="800000"/>
                  <a:headEnd/>
                  <a:tailEnd/>
                </a:ln>
                <a:effectLst/>
              </p:spPr>
              <p:txBody>
                <a:bodyPr wrap="none">
                  <a:spAutoFit/>
                </a:bodyPr>
                <a:lstStyle/>
                <a:p>
                  <a:pPr algn="l"/>
                  <a:r>
                    <a:rPr lang="en-US" sz="1800">
                      <a:solidFill>
                        <a:schemeClr val="tx1"/>
                      </a:solidFill>
                    </a:rPr>
                    <a:t>Country 2</a:t>
                  </a:r>
                </a:p>
              </p:txBody>
            </p:sp>
          </p:grpSp>
          <p:sp>
            <p:nvSpPr>
              <p:cNvPr id="90131" name="Text Box 19"/>
              <p:cNvSpPr txBox="1">
                <a:spLocks noChangeArrowheads="1"/>
              </p:cNvSpPr>
              <p:nvPr/>
            </p:nvSpPr>
            <p:spPr bwMode="auto">
              <a:xfrm>
                <a:off x="240" y="2929"/>
                <a:ext cx="709" cy="242"/>
              </a:xfrm>
              <a:prstGeom prst="rect">
                <a:avLst/>
              </a:prstGeom>
              <a:noFill/>
              <a:ln w="9525">
                <a:noFill/>
                <a:miter lim="800000"/>
                <a:headEnd/>
                <a:tailEnd/>
              </a:ln>
              <a:effectLst/>
            </p:spPr>
            <p:txBody>
              <a:bodyPr wrap="none">
                <a:spAutoFit/>
              </a:bodyPr>
              <a:lstStyle/>
              <a:p>
                <a:pPr algn="l"/>
                <a:r>
                  <a:rPr lang="en-US" sz="1800" dirty="0">
                    <a:solidFill>
                      <a:schemeClr val="tx1"/>
                    </a:solidFill>
                  </a:rPr>
                  <a:t>Country 3</a:t>
                </a:r>
              </a:p>
            </p:txBody>
          </p:sp>
          <p:sp>
            <p:nvSpPr>
              <p:cNvPr id="90132" name="Line 20"/>
              <p:cNvSpPr>
                <a:spLocks noChangeShapeType="1"/>
              </p:cNvSpPr>
              <p:nvPr/>
            </p:nvSpPr>
            <p:spPr bwMode="auto">
              <a:xfrm flipH="1">
                <a:off x="720" y="1680"/>
                <a:ext cx="432" cy="864"/>
              </a:xfrm>
              <a:prstGeom prst="line">
                <a:avLst/>
              </a:prstGeom>
              <a:noFill/>
              <a:ln w="9525">
                <a:noFill/>
                <a:round/>
                <a:headEnd/>
                <a:tailEnd type="triangle" w="med" len="med"/>
              </a:ln>
              <a:effectLst/>
            </p:spPr>
            <p:txBody>
              <a:bodyPr/>
              <a:lstStyle/>
              <a:p>
                <a:endParaRPr lang="en-US"/>
              </a:p>
            </p:txBody>
          </p:sp>
        </p:grpSp>
        <p:sp>
          <p:nvSpPr>
            <p:cNvPr id="90133" name="Freeform 21"/>
            <p:cNvSpPr>
              <a:spLocks/>
            </p:cNvSpPr>
            <p:nvPr/>
          </p:nvSpPr>
          <p:spPr bwMode="auto">
            <a:xfrm>
              <a:off x="1592" y="1827"/>
              <a:ext cx="727" cy="697"/>
            </a:xfrm>
            <a:custGeom>
              <a:avLst/>
              <a:gdLst/>
              <a:ahLst/>
              <a:cxnLst>
                <a:cxn ang="0">
                  <a:pos x="0" y="697"/>
                </a:cxn>
                <a:cxn ang="0">
                  <a:pos x="106" y="666"/>
                </a:cxn>
                <a:cxn ang="0">
                  <a:pos x="166" y="636"/>
                </a:cxn>
                <a:cxn ang="0">
                  <a:pos x="303" y="606"/>
                </a:cxn>
                <a:cxn ang="0">
                  <a:pos x="348" y="560"/>
                </a:cxn>
                <a:cxn ang="0">
                  <a:pos x="576" y="485"/>
                </a:cxn>
                <a:cxn ang="0">
                  <a:pos x="697" y="439"/>
                </a:cxn>
                <a:cxn ang="0">
                  <a:pos x="727" y="424"/>
                </a:cxn>
                <a:cxn ang="0">
                  <a:pos x="712" y="333"/>
                </a:cxn>
                <a:cxn ang="0">
                  <a:pos x="667" y="318"/>
                </a:cxn>
                <a:cxn ang="0">
                  <a:pos x="394" y="303"/>
                </a:cxn>
                <a:cxn ang="0">
                  <a:pos x="469" y="242"/>
                </a:cxn>
                <a:cxn ang="0">
                  <a:pos x="485" y="212"/>
                </a:cxn>
                <a:cxn ang="0">
                  <a:pos x="530" y="197"/>
                </a:cxn>
                <a:cxn ang="0">
                  <a:pos x="606" y="136"/>
                </a:cxn>
                <a:cxn ang="0">
                  <a:pos x="560" y="90"/>
                </a:cxn>
                <a:cxn ang="0">
                  <a:pos x="545" y="60"/>
                </a:cxn>
                <a:cxn ang="0">
                  <a:pos x="363" y="15"/>
                </a:cxn>
                <a:cxn ang="0">
                  <a:pos x="333" y="0"/>
                </a:cxn>
              </a:cxnLst>
              <a:rect l="0" t="0" r="r" b="b"/>
              <a:pathLst>
                <a:path w="727" h="697">
                  <a:moveTo>
                    <a:pt x="0" y="697"/>
                  </a:moveTo>
                  <a:cubicBezTo>
                    <a:pt x="37" y="688"/>
                    <a:pt x="71" y="681"/>
                    <a:pt x="106" y="666"/>
                  </a:cubicBezTo>
                  <a:cubicBezTo>
                    <a:pt x="127" y="657"/>
                    <a:pt x="144" y="640"/>
                    <a:pt x="166" y="636"/>
                  </a:cubicBezTo>
                  <a:cubicBezTo>
                    <a:pt x="263" y="617"/>
                    <a:pt x="217" y="627"/>
                    <a:pt x="303" y="606"/>
                  </a:cubicBezTo>
                  <a:cubicBezTo>
                    <a:pt x="424" y="545"/>
                    <a:pt x="245" y="643"/>
                    <a:pt x="348" y="560"/>
                  </a:cubicBezTo>
                  <a:cubicBezTo>
                    <a:pt x="411" y="510"/>
                    <a:pt x="502" y="500"/>
                    <a:pt x="576" y="485"/>
                  </a:cubicBezTo>
                  <a:cubicBezTo>
                    <a:pt x="640" y="472"/>
                    <a:pt x="637" y="469"/>
                    <a:pt x="697" y="439"/>
                  </a:cubicBezTo>
                  <a:cubicBezTo>
                    <a:pt x="707" y="434"/>
                    <a:pt x="727" y="424"/>
                    <a:pt x="727" y="424"/>
                  </a:cubicBezTo>
                  <a:cubicBezTo>
                    <a:pt x="722" y="394"/>
                    <a:pt x="727" y="360"/>
                    <a:pt x="712" y="333"/>
                  </a:cubicBezTo>
                  <a:cubicBezTo>
                    <a:pt x="704" y="319"/>
                    <a:pt x="683" y="319"/>
                    <a:pt x="667" y="318"/>
                  </a:cubicBezTo>
                  <a:cubicBezTo>
                    <a:pt x="576" y="309"/>
                    <a:pt x="485" y="308"/>
                    <a:pt x="394" y="303"/>
                  </a:cubicBezTo>
                  <a:cubicBezTo>
                    <a:pt x="424" y="212"/>
                    <a:pt x="383" y="293"/>
                    <a:pt x="469" y="242"/>
                  </a:cubicBezTo>
                  <a:cubicBezTo>
                    <a:pt x="479" y="236"/>
                    <a:pt x="476" y="219"/>
                    <a:pt x="485" y="212"/>
                  </a:cubicBezTo>
                  <a:cubicBezTo>
                    <a:pt x="498" y="203"/>
                    <a:pt x="515" y="202"/>
                    <a:pt x="530" y="197"/>
                  </a:cubicBezTo>
                  <a:cubicBezTo>
                    <a:pt x="571" y="154"/>
                    <a:pt x="539" y="158"/>
                    <a:pt x="606" y="136"/>
                  </a:cubicBezTo>
                  <a:cubicBezTo>
                    <a:pt x="635" y="77"/>
                    <a:pt x="622" y="128"/>
                    <a:pt x="560" y="90"/>
                  </a:cubicBezTo>
                  <a:cubicBezTo>
                    <a:pt x="550" y="84"/>
                    <a:pt x="554" y="67"/>
                    <a:pt x="545" y="60"/>
                  </a:cubicBezTo>
                  <a:cubicBezTo>
                    <a:pt x="491" y="17"/>
                    <a:pt x="429" y="23"/>
                    <a:pt x="363" y="15"/>
                  </a:cubicBezTo>
                  <a:cubicBezTo>
                    <a:pt x="353" y="10"/>
                    <a:pt x="333" y="0"/>
                    <a:pt x="333" y="0"/>
                  </a:cubicBezTo>
                </a:path>
              </a:pathLst>
            </a:custGeom>
            <a:noFill/>
            <a:ln w="38100" cap="flat" cmpd="sng">
              <a:solidFill>
                <a:srgbClr val="FF3300"/>
              </a:solidFill>
              <a:prstDash val="lgDashDot"/>
              <a:round/>
              <a:headEnd/>
              <a:tailEnd/>
            </a:ln>
            <a:effectLst/>
          </p:spPr>
          <p:txBody>
            <a:bodyPr/>
            <a:lstStyle/>
            <a:p>
              <a:endParaRPr lang="en-US"/>
            </a:p>
          </p:txBody>
        </p:sp>
      </p:grpSp>
      <p:sp>
        <p:nvSpPr>
          <p:cNvPr id="90114" name="Rectangle 2"/>
          <p:cNvSpPr>
            <a:spLocks noGrp="1" noChangeArrowheads="1"/>
          </p:cNvSpPr>
          <p:nvPr>
            <p:ph type="title"/>
          </p:nvPr>
        </p:nvSpPr>
        <p:spPr>
          <a:xfrm>
            <a:off x="304800" y="381000"/>
            <a:ext cx="8229600" cy="627888"/>
          </a:xfrm>
        </p:spPr>
        <p:txBody>
          <a:bodyPr/>
          <a:lstStyle/>
          <a:p>
            <a:pPr marL="685800" indent="-685800"/>
            <a:r>
              <a:rPr lang="en-US" sz="3200" dirty="0" smtClean="0"/>
              <a:t>  </a:t>
            </a:r>
            <a:r>
              <a:rPr lang="en-US" sz="3200" dirty="0"/>
              <a:t>Watersheds – boundaries and divides ?</a:t>
            </a:r>
          </a:p>
        </p:txBody>
      </p:sp>
      <p:sp>
        <p:nvSpPr>
          <p:cNvPr id="23" name="Slide Number Placeholder 22"/>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de-CH"/>
              <a:t>3.  Ground Water Comments</a:t>
            </a:r>
          </a:p>
        </p:txBody>
      </p:sp>
      <p:pic>
        <p:nvPicPr>
          <p:cNvPr id="163845" name="Picture 5" descr="GW management targets"/>
          <p:cNvPicPr>
            <a:picLocks noGrp="1" noChangeAspect="1" noChangeArrowheads="1"/>
          </p:cNvPicPr>
          <p:nvPr>
            <p:ph sz="half" idx="1"/>
          </p:nvPr>
        </p:nvPicPr>
        <p:blipFill>
          <a:blip r:embed="rId3"/>
          <a:srcRect/>
          <a:stretch>
            <a:fillRect/>
          </a:stretch>
        </p:blipFill>
        <p:spPr>
          <a:xfrm>
            <a:off x="323850" y="981075"/>
            <a:ext cx="8640763" cy="5073650"/>
          </a:xfrm>
          <a:noFill/>
          <a:ln/>
        </p:spPr>
      </p:pic>
      <p:sp>
        <p:nvSpPr>
          <p:cNvPr id="4" name="Slide Number Placeholder 5"/>
          <p:cNvSpPr>
            <a:spLocks noGrp="1"/>
          </p:cNvSpPr>
          <p:nvPr>
            <p:ph type="sldNum" sz="quarter" idx="12"/>
          </p:nvPr>
        </p:nvSpPr>
        <p:spPr/>
        <p:txBody>
          <a:bodyPr/>
          <a:lstStyle/>
          <a:p>
            <a:fld id="{7836AB61-E438-4410-9381-A57BC7AD2B80}"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50825" y="198438"/>
            <a:ext cx="8713788" cy="638175"/>
          </a:xfrm>
          <a:noFill/>
        </p:spPr>
        <p:txBody>
          <a:bodyPr/>
          <a:lstStyle/>
          <a:p>
            <a:r>
              <a:rPr lang="en-US" sz="2800" smtClean="0">
                <a:solidFill>
                  <a:srgbClr val="3333FF"/>
                </a:solidFill>
              </a:rPr>
              <a:t>Alternatives</a:t>
            </a:r>
            <a:r>
              <a:rPr lang="en-US" sz="2800" dirty="0">
                <a:solidFill>
                  <a:srgbClr val="3333FF"/>
                </a:solidFill>
              </a:rPr>
              <a:t>:  Re-use &amp; conservation</a:t>
            </a:r>
          </a:p>
        </p:txBody>
      </p:sp>
      <p:sp>
        <p:nvSpPr>
          <p:cNvPr id="101379" name="Rectangle 3"/>
          <p:cNvSpPr>
            <a:spLocks noGrp="1" noChangeArrowheads="1"/>
          </p:cNvSpPr>
          <p:nvPr>
            <p:ph idx="1"/>
          </p:nvPr>
        </p:nvSpPr>
        <p:spPr>
          <a:xfrm>
            <a:off x="280988" y="977900"/>
            <a:ext cx="8783637" cy="5619750"/>
          </a:xfrm>
        </p:spPr>
        <p:txBody>
          <a:bodyPr/>
          <a:lstStyle/>
          <a:p>
            <a:r>
              <a:rPr lang="en-US" sz="2400" b="1" u="sng" dirty="0">
                <a:solidFill>
                  <a:srgbClr val="3333FF"/>
                </a:solidFill>
              </a:rPr>
              <a:t>Water reuse</a:t>
            </a:r>
            <a:r>
              <a:rPr lang="en-US" sz="2400" dirty="0">
                <a:solidFill>
                  <a:srgbClr val="3333FF"/>
                </a:solidFill>
              </a:rPr>
              <a:t> – stigma over effluents:</a:t>
            </a:r>
          </a:p>
          <a:p>
            <a:pPr lvl="1"/>
            <a:r>
              <a:rPr lang="en-US" sz="2400" dirty="0">
                <a:solidFill>
                  <a:srgbClr val="3333FF"/>
                </a:solidFill>
              </a:rPr>
              <a:t>success fundamentals openly addressed.</a:t>
            </a:r>
          </a:p>
          <a:p>
            <a:pPr lvl="1"/>
            <a:r>
              <a:rPr lang="en-US" sz="2400" dirty="0">
                <a:solidFill>
                  <a:srgbClr val="3333FF"/>
                </a:solidFill>
              </a:rPr>
              <a:t>show where &amp; how it can be applied without risk.</a:t>
            </a:r>
          </a:p>
          <a:p>
            <a:endParaRPr lang="en-US" sz="2400" dirty="0">
              <a:solidFill>
                <a:srgbClr val="3333FF"/>
              </a:solidFill>
            </a:endParaRPr>
          </a:p>
          <a:p>
            <a:r>
              <a:rPr lang="en-US" sz="2400" b="1" u="sng" dirty="0">
                <a:solidFill>
                  <a:srgbClr val="3333FF"/>
                </a:solidFill>
              </a:rPr>
              <a:t>Water conservation</a:t>
            </a:r>
            <a:r>
              <a:rPr lang="en-US" sz="2400" dirty="0">
                <a:solidFill>
                  <a:srgbClr val="3333FF"/>
                </a:solidFill>
              </a:rPr>
              <a:t> has minimal appeal in developed countries (perceived as a no need issue). </a:t>
            </a:r>
          </a:p>
          <a:p>
            <a:pPr lvl="1"/>
            <a:r>
              <a:rPr lang="en-US" sz="2400">
                <a:solidFill>
                  <a:srgbClr val="3333FF"/>
                </a:solidFill>
              </a:rPr>
              <a:t>commonly dismissed &amp; little academic interest.</a:t>
            </a:r>
          </a:p>
          <a:p>
            <a:pPr lvl="1"/>
            <a:r>
              <a:rPr lang="en-US" sz="2400" dirty="0">
                <a:solidFill>
                  <a:srgbClr val="3333FF"/>
                </a:solidFill>
              </a:rPr>
              <a:t>not a fundable research area except post-crises </a:t>
            </a:r>
          </a:p>
          <a:p>
            <a:pPr lvl="1">
              <a:buFontTx/>
              <a:buNone/>
            </a:pPr>
            <a:r>
              <a:rPr lang="en-US" sz="2400" dirty="0">
                <a:solidFill>
                  <a:srgbClr val="3333FF"/>
                </a:solidFill>
              </a:rPr>
              <a:t>	</a:t>
            </a:r>
            <a:r>
              <a:rPr lang="en-US" sz="1800" dirty="0">
                <a:solidFill>
                  <a:srgbClr val="3333FF"/>
                </a:solidFill>
              </a:rPr>
              <a:t>(to see how LA reacts to its 22% cutback).</a:t>
            </a:r>
          </a:p>
          <a:p>
            <a:pPr lvl="1"/>
            <a:endParaRPr lang="en-US" sz="1800" dirty="0">
              <a:solidFill>
                <a:srgbClr val="3333FF"/>
              </a:solidFill>
            </a:endParaRPr>
          </a:p>
          <a:p>
            <a:r>
              <a:rPr lang="en-US" sz="2400" b="1" u="sng" dirty="0">
                <a:solidFill>
                  <a:srgbClr val="3333FF"/>
                </a:solidFill>
              </a:rPr>
              <a:t>Water minimization</a:t>
            </a:r>
            <a:r>
              <a:rPr lang="en-US" sz="2400" dirty="0">
                <a:solidFill>
                  <a:srgbClr val="3333FF"/>
                </a:solidFill>
              </a:rPr>
              <a:t> in industry and agriculture:  </a:t>
            </a:r>
          </a:p>
          <a:p>
            <a:pPr lvl="1"/>
            <a:r>
              <a:rPr lang="en-US" sz="2400" dirty="0">
                <a:solidFill>
                  <a:srgbClr val="3333FF"/>
                </a:solidFill>
              </a:rPr>
              <a:t>are there economic/political/societal incentives ?</a:t>
            </a:r>
          </a:p>
        </p:txBody>
      </p:sp>
      <p:sp>
        <p:nvSpPr>
          <p:cNvPr id="4" name="Slide Number Placeholder 4"/>
          <p:cNvSpPr>
            <a:spLocks noGrp="1"/>
          </p:cNvSpPr>
          <p:nvPr>
            <p:ph type="sldNum" sz="quarter" idx="12"/>
          </p:nvPr>
        </p:nvSpPr>
        <p:spPr/>
        <p:txBody>
          <a:bodyPr/>
          <a:lstStyle/>
          <a:p>
            <a:fld id="{E487B2B6-8EB1-4F79-9650-268EAE603AFA}" type="slidenum">
              <a:rPr lang="en-US"/>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37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solidFill>
                <a:srgbClr val="000000"/>
              </a:solidFill>
            </a:endParaRPr>
          </a:p>
        </p:txBody>
      </p:sp>
      <p:pic>
        <p:nvPicPr>
          <p:cNvPr id="181253" name="Picture 3" descr="C:\Users\Arjen en  Danielle\Arjen-backup werk Mar08\18 Images etc\b Photos\Photos other\globe1.jpg"/>
          <p:cNvPicPr>
            <a:picLocks noChangeAspect="1" noChangeArrowheads="1"/>
          </p:cNvPicPr>
          <p:nvPr/>
        </p:nvPicPr>
        <p:blipFill>
          <a:blip r:embed="rId3"/>
          <a:srcRect/>
          <a:stretch>
            <a:fillRect/>
          </a:stretch>
        </p:blipFill>
        <p:spPr bwMode="auto">
          <a:xfrm>
            <a:off x="-1143000" y="571500"/>
            <a:ext cx="5715000" cy="5715000"/>
          </a:xfrm>
          <a:prstGeom prst="rect">
            <a:avLst/>
          </a:prstGeom>
          <a:noFill/>
          <a:ln w="9525">
            <a:noFill/>
            <a:miter lim="800000"/>
            <a:headEnd/>
            <a:tailEnd/>
          </a:ln>
        </p:spPr>
      </p:pic>
      <p:sp>
        <p:nvSpPr>
          <p:cNvPr id="181252" name="Rectangle 2"/>
          <p:cNvSpPr>
            <a:spLocks noGrp="1" noChangeArrowheads="1"/>
          </p:cNvSpPr>
          <p:nvPr>
            <p:ph type="title" idx="4294967295"/>
          </p:nvPr>
        </p:nvSpPr>
        <p:spPr>
          <a:xfrm>
            <a:off x="4724400" y="1295400"/>
            <a:ext cx="4859337" cy="4681537"/>
          </a:xfrm>
        </p:spPr>
        <p:txBody>
          <a:bodyPr>
            <a:normAutofit fontScale="90000"/>
          </a:bodyPr>
          <a:lstStyle/>
          <a:p>
            <a:pPr algn="l">
              <a:lnSpc>
                <a:spcPct val="110000"/>
              </a:lnSpc>
              <a:tabLst>
                <a:tab pos="265113" algn="l"/>
                <a:tab pos="530225" algn="l"/>
              </a:tabLst>
            </a:pPr>
            <a:r>
              <a:rPr lang="en-GB" sz="2600" b="0" dirty="0" smtClean="0"/>
              <a:t>Overview</a:t>
            </a:r>
            <a:r>
              <a:rPr lang="en-GB" sz="2200" b="0" dirty="0" smtClean="0"/>
              <a:t/>
            </a:r>
            <a:br>
              <a:rPr lang="en-GB" sz="2200" b="0" dirty="0" smtClean="0"/>
            </a:br>
            <a:r>
              <a:rPr lang="en-GB" sz="2200" b="0" dirty="0" smtClean="0"/>
              <a:t/>
            </a:r>
            <a:br>
              <a:rPr lang="en-GB" sz="2200" b="0" dirty="0" smtClean="0"/>
            </a:br>
            <a:r>
              <a:rPr lang="en-GB" sz="2200" b="0" dirty="0" smtClean="0"/>
              <a:t>- Freshwater scarcity &amp; pollution</a:t>
            </a:r>
            <a:br>
              <a:rPr lang="en-GB" sz="2200" b="0" dirty="0" smtClean="0"/>
            </a:br>
            <a:r>
              <a:rPr lang="en-GB" sz="2200" b="0" dirty="0" smtClean="0"/>
              <a:t/>
            </a:r>
            <a:br>
              <a:rPr lang="en-GB" sz="2200" b="0" dirty="0" smtClean="0"/>
            </a:br>
            <a:r>
              <a:rPr lang="en-GB" sz="2200" b="0" dirty="0" smtClean="0"/>
              <a:t>- The water footprint of products</a:t>
            </a:r>
            <a:br>
              <a:rPr lang="en-GB" sz="2200" b="0" dirty="0" smtClean="0"/>
            </a:br>
            <a:r>
              <a:rPr lang="en-GB" sz="2200" b="0" dirty="0" smtClean="0"/>
              <a:t>- National water footprint accounting</a:t>
            </a:r>
            <a:br>
              <a:rPr lang="en-GB" sz="2200" b="0" dirty="0" smtClean="0"/>
            </a:br>
            <a:r>
              <a:rPr lang="en-GB" sz="2200" b="0" dirty="0" smtClean="0"/>
              <a:t>- The water footprint of a business</a:t>
            </a:r>
            <a:br>
              <a:rPr lang="en-GB" sz="2200" b="0" dirty="0" smtClean="0"/>
            </a:br>
            <a:r>
              <a:rPr lang="en-GB" sz="2200" b="0" dirty="0" smtClean="0"/>
              <a:t/>
            </a:r>
            <a:br>
              <a:rPr lang="en-GB" sz="2200" b="0" dirty="0" smtClean="0"/>
            </a:br>
            <a:r>
              <a:rPr lang="en-GB" sz="2200" b="0" dirty="0" smtClean="0"/>
              <a:t>- WF sustainability assessment</a:t>
            </a:r>
            <a:br>
              <a:rPr lang="en-GB" sz="2200" b="0" dirty="0" smtClean="0"/>
            </a:br>
            <a:r>
              <a:rPr lang="en-GB" sz="2200" b="0" dirty="0" smtClean="0"/>
              <a:t>- Response: reducing water footprints</a:t>
            </a:r>
            <a:br>
              <a:rPr lang="en-GB" sz="2200" b="0" dirty="0" smtClean="0"/>
            </a:br>
            <a:r>
              <a:rPr lang="en-GB" sz="2200" b="0" dirty="0" smtClean="0"/>
              <a:t/>
            </a:r>
            <a:br>
              <a:rPr lang="en-GB" sz="2200" b="0" dirty="0" smtClean="0"/>
            </a:br>
            <a:r>
              <a:rPr lang="en-GB" sz="2200" b="0" dirty="0" smtClean="0"/>
              <a:t>- Water Footprint Network</a:t>
            </a:r>
            <a:br>
              <a:rPr lang="en-GB" sz="2200" b="0" dirty="0" smtClean="0"/>
            </a:br>
            <a:r>
              <a:rPr lang="en-GB" sz="2200" b="0" dirty="0" smtClean="0"/>
              <a:t/>
            </a:r>
            <a:br>
              <a:rPr lang="en-GB" sz="2200" b="0" dirty="0" smtClean="0"/>
            </a:br>
            <a:endParaRPr lang="en-GB" sz="2200" b="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CH"/>
              <a:t>1. Cycle Component Concepts</a:t>
            </a:r>
          </a:p>
        </p:txBody>
      </p:sp>
      <p:sp>
        <p:nvSpPr>
          <p:cNvPr id="46083" name="Rectangle 3"/>
          <p:cNvSpPr>
            <a:spLocks noGrp="1" noChangeArrowheads="1"/>
          </p:cNvSpPr>
          <p:nvPr>
            <p:ph idx="1"/>
          </p:nvPr>
        </p:nvSpPr>
        <p:spPr/>
        <p:txBody>
          <a:bodyPr>
            <a:normAutofit/>
          </a:bodyPr>
          <a:lstStyle/>
          <a:p>
            <a:pPr marL="609600" indent="-609600">
              <a:buFontTx/>
              <a:buNone/>
            </a:pPr>
            <a:r>
              <a:rPr lang="de-CH" dirty="0"/>
              <a:t>Standard Concepts </a:t>
            </a:r>
            <a:r>
              <a:rPr lang="de-CH" sz="2000" dirty="0"/>
              <a:t>(Physical)</a:t>
            </a:r>
          </a:p>
          <a:p>
            <a:pPr marL="990600" lvl="1" indent="-533400"/>
            <a:r>
              <a:rPr lang="de-CH" dirty="0"/>
              <a:t>Precipitation</a:t>
            </a:r>
          </a:p>
          <a:p>
            <a:pPr marL="990600" lvl="1" indent="-533400"/>
            <a:r>
              <a:rPr lang="de-CH" dirty="0"/>
              <a:t>Evaporation/Evapotranspitation</a:t>
            </a:r>
          </a:p>
          <a:p>
            <a:pPr marL="990600" lvl="1" indent="-533400"/>
            <a:r>
              <a:rPr lang="de-CH" dirty="0"/>
              <a:t>Surface Water</a:t>
            </a:r>
          </a:p>
          <a:p>
            <a:pPr marL="990600" lvl="1" indent="-533400"/>
            <a:r>
              <a:rPr lang="de-CH" dirty="0"/>
              <a:t>Groundwater</a:t>
            </a:r>
          </a:p>
          <a:p>
            <a:pPr marL="990600" lvl="1" indent="-533400">
              <a:buFontTx/>
              <a:buNone/>
            </a:pPr>
            <a:endParaRPr lang="de-CH" dirty="0"/>
          </a:p>
          <a:p>
            <a:pPr marL="609600" indent="-609600">
              <a:buFontTx/>
              <a:buNone/>
            </a:pPr>
            <a:r>
              <a:rPr lang="de-CH" dirty="0">
                <a:solidFill>
                  <a:schemeClr val="bg2">
                    <a:lumMod val="50000"/>
                  </a:schemeClr>
                </a:solidFill>
              </a:rPr>
              <a:t>Ecosystem &amp; Use Related </a:t>
            </a:r>
            <a:r>
              <a:rPr lang="de-CH" sz="2000" dirty="0">
                <a:solidFill>
                  <a:schemeClr val="bg2">
                    <a:lumMod val="50000"/>
                  </a:schemeClr>
                </a:solidFill>
              </a:rPr>
              <a:t>(Basin/Watershed Perspective)</a:t>
            </a:r>
          </a:p>
          <a:p>
            <a:pPr marL="990600" lvl="1" indent="-533400"/>
            <a:r>
              <a:rPr lang="de-CH" dirty="0">
                <a:solidFill>
                  <a:schemeClr val="bg2">
                    <a:lumMod val="50000"/>
                  </a:schemeClr>
                </a:solidFill>
              </a:rPr>
              <a:t>Green water </a:t>
            </a:r>
            <a:r>
              <a:rPr lang="de-CH" sz="1600" dirty="0">
                <a:solidFill>
                  <a:schemeClr val="bg2">
                    <a:lumMod val="50000"/>
                  </a:schemeClr>
                </a:solidFill>
              </a:rPr>
              <a:t>(Terrestrial ecosystems, Crops, Wetlands)</a:t>
            </a:r>
          </a:p>
          <a:p>
            <a:pPr marL="990600" lvl="1" indent="-533400"/>
            <a:r>
              <a:rPr lang="de-CH" dirty="0">
                <a:solidFill>
                  <a:schemeClr val="bg2">
                    <a:lumMod val="50000"/>
                  </a:schemeClr>
                </a:solidFill>
              </a:rPr>
              <a:t>Blue water </a:t>
            </a:r>
            <a:r>
              <a:rPr lang="de-CH" sz="1400" dirty="0">
                <a:solidFill>
                  <a:schemeClr val="bg2">
                    <a:lumMod val="50000"/>
                  </a:schemeClr>
                </a:solidFill>
              </a:rPr>
              <a:t>(Throughflow, Consumptive use &amp; return flow)</a:t>
            </a:r>
          </a:p>
        </p:txBody>
      </p:sp>
      <p:sp>
        <p:nvSpPr>
          <p:cNvPr id="4" name="Slide Number Placeholder 4"/>
          <p:cNvSpPr>
            <a:spLocks noGrp="1"/>
          </p:cNvSpPr>
          <p:nvPr>
            <p:ph type="sldNum" sz="quarter" idx="12"/>
          </p:nvPr>
        </p:nvSpPr>
        <p:spPr/>
        <p:txBody>
          <a:bodyPr/>
          <a:lstStyle/>
          <a:p>
            <a:fld id="{D017DAC6-D05B-4380-B442-43F4D515A417}"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3" descr="C:\Users\Arjen en  Danielle\Arjen-backup werk Mar08\18 Images etc\b Photos\Photos other\globe1.jpg"/>
          <p:cNvPicPr>
            <a:picLocks noChangeAspect="1" noChangeArrowheads="1"/>
          </p:cNvPicPr>
          <p:nvPr/>
        </p:nvPicPr>
        <p:blipFill>
          <a:blip r:embed="rId3"/>
          <a:srcRect/>
          <a:stretch>
            <a:fillRect/>
          </a:stretch>
        </p:blipFill>
        <p:spPr bwMode="auto">
          <a:xfrm>
            <a:off x="-1143000" y="571500"/>
            <a:ext cx="5715000" cy="5715000"/>
          </a:xfrm>
          <a:prstGeom prst="rect">
            <a:avLst/>
          </a:prstGeom>
          <a:noFill/>
          <a:ln w="9525">
            <a:noFill/>
            <a:miter lim="800000"/>
            <a:headEnd/>
            <a:tailEnd/>
          </a:ln>
        </p:spPr>
      </p:pic>
      <p:sp>
        <p:nvSpPr>
          <p:cNvPr id="183299"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183300" name="Rectangle 2"/>
          <p:cNvSpPr>
            <a:spLocks noGrp="1" noChangeArrowheads="1"/>
          </p:cNvSpPr>
          <p:nvPr>
            <p:ph type="title" idx="4294967295"/>
          </p:nvPr>
        </p:nvSpPr>
        <p:spPr>
          <a:xfrm>
            <a:off x="4572000" y="3086100"/>
            <a:ext cx="4572000" cy="685800"/>
          </a:xfrm>
        </p:spPr>
        <p:txBody>
          <a:bodyPr>
            <a:normAutofit fontScale="90000"/>
          </a:bodyPr>
          <a:lstStyle/>
          <a:p>
            <a:pPr>
              <a:lnSpc>
                <a:spcPct val="110000"/>
              </a:lnSpc>
            </a:pPr>
            <a:r>
              <a:rPr lang="en-GB" sz="2400" b="0" dirty="0" smtClean="0"/>
              <a:t>Freshwater scarcity</a:t>
            </a:r>
            <a:br>
              <a:rPr lang="en-GB" sz="2400" b="0" dirty="0" smtClean="0"/>
            </a:br>
            <a:r>
              <a:rPr lang="en-GB" sz="2400" b="0" dirty="0" smtClean="0"/>
              <a:t>and pollution</a:t>
            </a:r>
            <a:endParaRPr lang="en-GB" sz="2800" b="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6"/>
          <p:cNvSpPr>
            <a:spLocks noChangeArrowheads="1"/>
          </p:cNvSpPr>
          <p:nvPr/>
        </p:nvSpPr>
        <p:spPr bwMode="auto">
          <a:xfrm>
            <a:off x="0" y="1143000"/>
            <a:ext cx="9144000" cy="5715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186371"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solidFill>
                <a:srgbClr val="000000"/>
              </a:solidFill>
              <a:latin typeface="Arial" pitchFamily="34" charset="0"/>
            </a:endParaRPr>
          </a:p>
        </p:txBody>
      </p:sp>
      <p:pic>
        <p:nvPicPr>
          <p:cNvPr id="186372" name="Afbeelding 8" descr="P1020422 Lanz 1995 p95 Coto Donana wetland southern Spain - strawberries for expor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6373" name="Rectangle 2"/>
          <p:cNvSpPr>
            <a:spLocks noChangeArrowheads="1"/>
          </p:cNvSpPr>
          <p:nvPr/>
        </p:nvSpPr>
        <p:spPr bwMode="auto">
          <a:xfrm>
            <a:off x="107950" y="6237288"/>
            <a:ext cx="4464050" cy="576262"/>
          </a:xfrm>
          <a:prstGeom prst="rect">
            <a:avLst/>
          </a:prstGeom>
          <a:noFill/>
          <a:ln w="9525">
            <a:noFill/>
            <a:miter lim="800000"/>
            <a:headEnd/>
            <a:tailEnd/>
          </a:ln>
        </p:spPr>
        <p:txBody>
          <a:bodyPr anchor="ctr"/>
          <a:lstStyle/>
          <a:p>
            <a:pPr algn="l">
              <a:lnSpc>
                <a:spcPct val="110000"/>
              </a:lnSpc>
            </a:pPr>
            <a:r>
              <a:rPr lang="en-US" sz="1600">
                <a:solidFill>
                  <a:srgbClr val="FFFFFF"/>
                </a:solidFill>
                <a:latin typeface="Arial" pitchFamily="34" charset="0"/>
              </a:rPr>
              <a:t>Coto Doñana National Park, southern Spain</a:t>
            </a:r>
          </a:p>
        </p:txBody>
      </p:sp>
      <p:grpSp>
        <p:nvGrpSpPr>
          <p:cNvPr id="2" name="Groep 17"/>
          <p:cNvGrpSpPr>
            <a:grpSpLocks/>
          </p:cNvGrpSpPr>
          <p:nvPr/>
        </p:nvGrpSpPr>
        <p:grpSpPr bwMode="auto">
          <a:xfrm>
            <a:off x="2597150" y="1700213"/>
            <a:ext cx="5214938" cy="1609725"/>
            <a:chOff x="2597390" y="1700808"/>
            <a:chExt cx="5214970" cy="1609725"/>
          </a:xfrm>
        </p:grpSpPr>
        <p:pic>
          <p:nvPicPr>
            <p:cNvPr id="186375" name="Picture 9" descr="http://www.earthtimes.org/newsimage/Strawberry_fields_threaten_210709.jpg"/>
            <p:cNvPicPr>
              <a:picLocks noChangeAspect="1" noChangeArrowheads="1"/>
            </p:cNvPicPr>
            <p:nvPr/>
          </p:nvPicPr>
          <p:blipFill>
            <a:blip r:embed="rId4"/>
            <a:srcRect/>
            <a:stretch>
              <a:fillRect/>
            </a:stretch>
          </p:blipFill>
          <p:spPr bwMode="auto">
            <a:xfrm>
              <a:off x="6135960" y="1700808"/>
              <a:ext cx="1676400" cy="1609725"/>
            </a:xfrm>
            <a:prstGeom prst="rect">
              <a:avLst/>
            </a:prstGeom>
            <a:noFill/>
            <a:ln w="25400">
              <a:solidFill>
                <a:srgbClr val="F8F8F8"/>
              </a:solidFill>
              <a:miter lim="800000"/>
              <a:headEnd/>
              <a:tailEnd/>
            </a:ln>
          </p:spPr>
        </p:pic>
        <p:cxnSp>
          <p:nvCxnSpPr>
            <p:cNvPr id="186376" name="Rechte verbindingslijn met pijl 12"/>
            <p:cNvCxnSpPr>
              <a:cxnSpLocks noChangeShapeType="1"/>
            </p:cNvCxnSpPr>
            <p:nvPr/>
          </p:nvCxnSpPr>
          <p:spPr bwMode="auto">
            <a:xfrm>
              <a:off x="2597390" y="2464757"/>
              <a:ext cx="3538570" cy="40914"/>
            </a:xfrm>
            <a:prstGeom prst="straightConnector1">
              <a:avLst/>
            </a:prstGeom>
            <a:noFill/>
            <a:ln w="50800" algn="ctr">
              <a:solidFill>
                <a:schemeClr val="bg1"/>
              </a:solidFill>
              <a:round/>
              <a:headEnd/>
              <a:tailEnd type="stealth" w="lg" len="lg"/>
            </a:ln>
          </p:spPr>
        </p:cxnSp>
      </p:grpSp>
      <p:grpSp>
        <p:nvGrpSpPr>
          <p:cNvPr id="3" name="Groep 16"/>
          <p:cNvGrpSpPr>
            <a:grpSpLocks/>
          </p:cNvGrpSpPr>
          <p:nvPr/>
        </p:nvGrpSpPr>
        <p:grpSpPr bwMode="auto">
          <a:xfrm>
            <a:off x="246063" y="1122363"/>
            <a:ext cx="2597150" cy="3789362"/>
            <a:chOff x="0" y="0"/>
            <a:chExt cx="2597681" cy="3789238"/>
          </a:xfrm>
        </p:grpSpPr>
        <p:pic>
          <p:nvPicPr>
            <p:cNvPr id="186378" name="Picture 11" descr="http://assets.panda.org/img/39247strawberries_252302.jpg"/>
            <p:cNvPicPr>
              <a:picLocks noChangeAspect="1" noChangeArrowheads="1"/>
            </p:cNvPicPr>
            <p:nvPr/>
          </p:nvPicPr>
          <p:blipFill>
            <a:blip r:embed="rId5"/>
            <a:srcRect/>
            <a:stretch>
              <a:fillRect/>
            </a:stretch>
          </p:blipFill>
          <p:spPr bwMode="auto">
            <a:xfrm>
              <a:off x="0" y="0"/>
              <a:ext cx="2597681" cy="3284984"/>
            </a:xfrm>
            <a:prstGeom prst="rect">
              <a:avLst/>
            </a:prstGeom>
            <a:noFill/>
            <a:ln w="25400">
              <a:solidFill>
                <a:srgbClr val="F8F8F8"/>
              </a:solidFill>
              <a:miter lim="800000"/>
              <a:headEnd/>
              <a:tailEnd/>
            </a:ln>
          </p:spPr>
        </p:pic>
        <p:sp>
          <p:nvSpPr>
            <p:cNvPr id="186379" name="Rectangle 2"/>
            <p:cNvSpPr>
              <a:spLocks noChangeArrowheads="1"/>
            </p:cNvSpPr>
            <p:nvPr/>
          </p:nvSpPr>
          <p:spPr bwMode="auto">
            <a:xfrm>
              <a:off x="107504" y="3212976"/>
              <a:ext cx="2439987" cy="576262"/>
            </a:xfrm>
            <a:prstGeom prst="rect">
              <a:avLst/>
            </a:prstGeom>
            <a:noFill/>
            <a:ln w="9525">
              <a:noFill/>
              <a:miter lim="800000"/>
              <a:headEnd/>
              <a:tailEnd/>
            </a:ln>
          </p:spPr>
          <p:txBody>
            <a:bodyPr anchor="ctr"/>
            <a:lstStyle/>
            <a:p>
              <a:pPr algn="l">
                <a:lnSpc>
                  <a:spcPct val="110000"/>
                </a:lnSpc>
              </a:pPr>
              <a:r>
                <a:rPr lang="en-US" sz="1600">
                  <a:solidFill>
                    <a:srgbClr val="FFFFFF"/>
                  </a:solidFill>
                  <a:latin typeface="Arial" pitchFamily="34" charset="0"/>
                </a:rPr>
                <a:t>Strawberries for export</a:t>
              </a:r>
            </a:p>
          </p:txBody>
        </p:sp>
      </p:grpSp>
      <p:sp>
        <p:nvSpPr>
          <p:cNvPr id="186380" name="Rectangle 5"/>
          <p:cNvSpPr>
            <a:spLocks noGrp="1" noChangeArrowheads="1"/>
          </p:cNvSpPr>
          <p:nvPr>
            <p:ph type="title" idx="4294967295"/>
          </p:nvPr>
        </p:nvSpPr>
        <p:spPr>
          <a:xfrm>
            <a:off x="179388" y="0"/>
            <a:ext cx="5975350" cy="1143000"/>
          </a:xfrm>
        </p:spPr>
        <p:txBody>
          <a:bodyPr/>
          <a:lstStyle/>
          <a:p>
            <a:pPr algn="l"/>
            <a:r>
              <a:rPr lang="en-US" sz="2600" b="0">
                <a:solidFill>
                  <a:srgbClr val="F8F8F8"/>
                </a:solidFill>
              </a:rPr>
              <a:t>Signs of global water scarcity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ChangeArrowheads="1"/>
          </p:cNvSpPr>
          <p:nvPr/>
        </p:nvSpPr>
        <p:spPr bwMode="auto">
          <a:xfrm>
            <a:off x="0" y="1143000"/>
            <a:ext cx="9144000" cy="5715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188419"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solidFill>
                <a:srgbClr val="000000"/>
              </a:solidFill>
              <a:latin typeface="Arial" pitchFamily="34" charset="0"/>
            </a:endParaRPr>
          </a:p>
        </p:txBody>
      </p:sp>
      <p:pic>
        <p:nvPicPr>
          <p:cNvPr id="188420" name="Picture 2" descr="Gleick (1993)2"/>
          <p:cNvPicPr>
            <a:picLocks noChangeAspect="1" noChangeArrowheads="1"/>
          </p:cNvPicPr>
          <p:nvPr/>
        </p:nvPicPr>
        <p:blipFill>
          <a:blip r:embed="rId3"/>
          <a:srcRect/>
          <a:stretch>
            <a:fillRect/>
          </a:stretch>
        </p:blipFill>
        <p:spPr bwMode="auto">
          <a:xfrm>
            <a:off x="-646113" y="0"/>
            <a:ext cx="10939463" cy="6858000"/>
          </a:xfrm>
          <a:prstGeom prst="rect">
            <a:avLst/>
          </a:prstGeom>
          <a:noFill/>
          <a:ln w="19050">
            <a:noFill/>
            <a:miter lim="800000"/>
            <a:headEnd/>
            <a:tailEnd/>
          </a:ln>
        </p:spPr>
      </p:pic>
      <p:sp>
        <p:nvSpPr>
          <p:cNvPr id="188421" name="Rectangle 2"/>
          <p:cNvSpPr>
            <a:spLocks noChangeArrowheads="1"/>
          </p:cNvSpPr>
          <p:nvPr/>
        </p:nvSpPr>
        <p:spPr bwMode="auto">
          <a:xfrm>
            <a:off x="107950" y="6237288"/>
            <a:ext cx="3240088" cy="576262"/>
          </a:xfrm>
          <a:prstGeom prst="rect">
            <a:avLst/>
          </a:prstGeom>
          <a:noFill/>
          <a:ln w="9525">
            <a:noFill/>
            <a:miter lim="800000"/>
            <a:headEnd/>
            <a:tailEnd/>
          </a:ln>
        </p:spPr>
        <p:txBody>
          <a:bodyPr anchor="ctr"/>
          <a:lstStyle/>
          <a:p>
            <a:pPr algn="l">
              <a:lnSpc>
                <a:spcPct val="110000"/>
              </a:lnSpc>
            </a:pPr>
            <a:r>
              <a:rPr lang="en-US" sz="1600">
                <a:solidFill>
                  <a:srgbClr val="FFFFFF"/>
                </a:solidFill>
                <a:latin typeface="Arial" pitchFamily="34" charset="0"/>
              </a:rPr>
              <a:t>Former Aral Sea, Central Asia</a:t>
            </a:r>
          </a:p>
        </p:txBody>
      </p:sp>
      <p:grpSp>
        <p:nvGrpSpPr>
          <p:cNvPr id="2" name="Groep 15"/>
          <p:cNvGrpSpPr>
            <a:grpSpLocks/>
          </p:cNvGrpSpPr>
          <p:nvPr/>
        </p:nvGrpSpPr>
        <p:grpSpPr bwMode="auto">
          <a:xfrm>
            <a:off x="179388" y="1341438"/>
            <a:ext cx="1947862" cy="2447925"/>
            <a:chOff x="179512" y="1340768"/>
            <a:chExt cx="1948433" cy="2448272"/>
          </a:xfrm>
        </p:grpSpPr>
        <p:sp>
          <p:nvSpPr>
            <p:cNvPr id="188423" name="Rectangle 2"/>
            <p:cNvSpPr>
              <a:spLocks noChangeArrowheads="1"/>
            </p:cNvSpPr>
            <p:nvPr/>
          </p:nvSpPr>
          <p:spPr bwMode="auto">
            <a:xfrm>
              <a:off x="179512" y="3212778"/>
              <a:ext cx="1863949" cy="576262"/>
            </a:xfrm>
            <a:prstGeom prst="rect">
              <a:avLst/>
            </a:prstGeom>
            <a:noFill/>
            <a:ln w="9525">
              <a:noFill/>
              <a:miter lim="800000"/>
              <a:headEnd/>
              <a:tailEnd/>
            </a:ln>
          </p:spPr>
          <p:txBody>
            <a:bodyPr anchor="ctr"/>
            <a:lstStyle/>
            <a:p>
              <a:pPr>
                <a:lnSpc>
                  <a:spcPct val="110000"/>
                </a:lnSpc>
              </a:pPr>
              <a:r>
                <a:rPr lang="en-US" sz="1600">
                  <a:solidFill>
                    <a:srgbClr val="FFFFFF"/>
                  </a:solidFill>
                  <a:latin typeface="Arial" pitchFamily="34" charset="0"/>
                </a:rPr>
                <a:t>Cotton for export</a:t>
              </a:r>
            </a:p>
          </p:txBody>
        </p:sp>
        <p:pic>
          <p:nvPicPr>
            <p:cNvPr id="188424" name="Picture 11"/>
            <p:cNvPicPr>
              <a:picLocks noChangeAspect="1" noChangeArrowheads="1"/>
            </p:cNvPicPr>
            <p:nvPr/>
          </p:nvPicPr>
          <p:blipFill>
            <a:blip r:embed="rId4"/>
            <a:srcRect/>
            <a:stretch>
              <a:fillRect/>
            </a:stretch>
          </p:blipFill>
          <p:spPr bwMode="auto">
            <a:xfrm>
              <a:off x="251520" y="1340768"/>
              <a:ext cx="1876425" cy="1952625"/>
            </a:xfrm>
            <a:prstGeom prst="rect">
              <a:avLst/>
            </a:prstGeom>
            <a:noFill/>
            <a:ln w="38100">
              <a:solidFill>
                <a:schemeClr val="bg1"/>
              </a:solidFill>
              <a:miter lim="800000"/>
              <a:headEnd/>
              <a:tailEnd/>
            </a:ln>
          </p:spPr>
        </p:pic>
      </p:grpSp>
      <p:grpSp>
        <p:nvGrpSpPr>
          <p:cNvPr id="3" name="Groep 18"/>
          <p:cNvGrpSpPr>
            <a:grpSpLocks/>
          </p:cNvGrpSpPr>
          <p:nvPr/>
        </p:nvGrpSpPr>
        <p:grpSpPr bwMode="auto">
          <a:xfrm>
            <a:off x="2124075" y="1341438"/>
            <a:ext cx="6904038" cy="1943100"/>
            <a:chOff x="2123728" y="1340768"/>
            <a:chExt cx="6904505" cy="1944216"/>
          </a:xfrm>
        </p:grpSpPr>
        <p:cxnSp>
          <p:nvCxnSpPr>
            <p:cNvPr id="188426" name="Rechte verbindingslijn met pijl 12"/>
            <p:cNvCxnSpPr>
              <a:cxnSpLocks noChangeShapeType="1"/>
            </p:cNvCxnSpPr>
            <p:nvPr/>
          </p:nvCxnSpPr>
          <p:spPr bwMode="auto">
            <a:xfrm>
              <a:off x="2123728" y="2348922"/>
              <a:ext cx="4896504" cy="10820"/>
            </a:xfrm>
            <a:prstGeom prst="straightConnector1">
              <a:avLst/>
            </a:prstGeom>
            <a:noFill/>
            <a:ln w="50800" algn="ctr">
              <a:solidFill>
                <a:schemeClr val="bg1"/>
              </a:solidFill>
              <a:round/>
              <a:headEnd/>
              <a:tailEnd type="stealth" w="lg" len="lg"/>
            </a:ln>
          </p:spPr>
        </p:cxnSp>
        <p:pic>
          <p:nvPicPr>
            <p:cNvPr id="188427" name="Picture 13" descr="http://www.retailjunky.com/acatalog/smcts0323_penguin_button_down_collar_shirt_2.jpg"/>
            <p:cNvPicPr>
              <a:picLocks noChangeAspect="1" noChangeArrowheads="1"/>
            </p:cNvPicPr>
            <p:nvPr/>
          </p:nvPicPr>
          <p:blipFill>
            <a:blip r:embed="rId5"/>
            <a:srcRect/>
            <a:stretch>
              <a:fillRect/>
            </a:stretch>
          </p:blipFill>
          <p:spPr bwMode="auto">
            <a:xfrm>
              <a:off x="7020272" y="1340768"/>
              <a:ext cx="2007961" cy="1944216"/>
            </a:xfrm>
            <a:prstGeom prst="rect">
              <a:avLst/>
            </a:prstGeom>
            <a:noFill/>
            <a:ln w="9525">
              <a:noFill/>
              <a:miter lim="800000"/>
              <a:headEnd/>
              <a:tailEnd/>
            </a:ln>
          </p:spPr>
        </p:pic>
      </p:grpSp>
      <p:sp>
        <p:nvSpPr>
          <p:cNvPr id="188428" name="Rectangle 5"/>
          <p:cNvSpPr>
            <a:spLocks noGrp="1" noChangeArrowheads="1"/>
          </p:cNvSpPr>
          <p:nvPr>
            <p:ph type="title" idx="4294967295"/>
          </p:nvPr>
        </p:nvSpPr>
        <p:spPr>
          <a:xfrm>
            <a:off x="179388" y="0"/>
            <a:ext cx="5975350" cy="1143000"/>
          </a:xfrm>
        </p:spPr>
        <p:txBody>
          <a:bodyPr/>
          <a:lstStyle/>
          <a:p>
            <a:pPr algn="l"/>
            <a:r>
              <a:rPr lang="en-US" sz="2600" b="0">
                <a:solidFill>
                  <a:srgbClr val="F8F8F8"/>
                </a:solidFill>
              </a:rPr>
              <a:t>Signs of global water scarcity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6"/>
          <p:cNvSpPr>
            <a:spLocks noChangeArrowheads="1"/>
          </p:cNvSpPr>
          <p:nvPr/>
        </p:nvSpPr>
        <p:spPr bwMode="auto">
          <a:xfrm>
            <a:off x="0" y="1143000"/>
            <a:ext cx="9144000" cy="5715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192515"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solidFill>
                <a:srgbClr val="000000"/>
              </a:solidFill>
              <a:latin typeface="Arial" pitchFamily="34" charset="0"/>
            </a:endParaRPr>
          </a:p>
        </p:txBody>
      </p:sp>
      <p:pic>
        <p:nvPicPr>
          <p:cNvPr id="192517" name="Afbeelding 10" descr="P1020418 Lanz 1995 p128 Bitterfeld Germany.JPG"/>
          <p:cNvPicPr>
            <a:picLocks noChangeAspect="1"/>
          </p:cNvPicPr>
          <p:nvPr/>
        </p:nvPicPr>
        <p:blipFill>
          <a:blip r:embed="rId3"/>
          <a:srcRect/>
          <a:stretch>
            <a:fillRect/>
          </a:stretch>
        </p:blipFill>
        <p:spPr bwMode="auto">
          <a:xfrm>
            <a:off x="4211638" y="-26988"/>
            <a:ext cx="4932362" cy="3455988"/>
          </a:xfrm>
          <a:prstGeom prst="rect">
            <a:avLst/>
          </a:prstGeom>
          <a:noFill/>
          <a:ln w="9525">
            <a:noFill/>
            <a:miter lim="800000"/>
            <a:headEnd/>
            <a:tailEnd/>
          </a:ln>
        </p:spPr>
      </p:pic>
      <p:pic>
        <p:nvPicPr>
          <p:cNvPr id="192518" name="Afbeelding 11" descr="P1020417 Lanz 1995 p127 Runcorn UK.JPG"/>
          <p:cNvPicPr>
            <a:picLocks noChangeAspect="1"/>
          </p:cNvPicPr>
          <p:nvPr/>
        </p:nvPicPr>
        <p:blipFill>
          <a:blip r:embed="rId4"/>
          <a:srcRect/>
          <a:stretch>
            <a:fillRect/>
          </a:stretch>
        </p:blipFill>
        <p:spPr bwMode="auto">
          <a:xfrm>
            <a:off x="-900113" y="-74613"/>
            <a:ext cx="5200651" cy="6932613"/>
          </a:xfrm>
          <a:prstGeom prst="rect">
            <a:avLst/>
          </a:prstGeom>
          <a:noFill/>
          <a:ln w="9525">
            <a:noFill/>
            <a:miter lim="800000"/>
            <a:headEnd/>
            <a:tailEnd/>
          </a:ln>
        </p:spPr>
      </p:pic>
      <p:sp>
        <p:nvSpPr>
          <p:cNvPr id="192522" name="Rectangle 5"/>
          <p:cNvSpPr>
            <a:spLocks noGrp="1" noChangeArrowheads="1"/>
          </p:cNvSpPr>
          <p:nvPr>
            <p:ph type="title" idx="4294967295"/>
          </p:nvPr>
        </p:nvSpPr>
        <p:spPr>
          <a:xfrm>
            <a:off x="0" y="-387350"/>
            <a:ext cx="8964613" cy="1143000"/>
          </a:xfrm>
        </p:spPr>
        <p:txBody>
          <a:bodyPr/>
          <a:lstStyle/>
          <a:p>
            <a:pPr algn="r"/>
            <a:r>
              <a:rPr lang="en-US" sz="2600">
                <a:solidFill>
                  <a:srgbClr val="F8F8F8"/>
                </a:solidFill>
              </a:rPr>
              <a:t>                </a:t>
            </a:r>
            <a:r>
              <a:rPr lang="en-US" sz="2600" b="0">
                <a:solidFill>
                  <a:srgbClr val="F8F8F8"/>
                </a:solidFill>
              </a:rPr>
              <a:t>Signs of global water pollution</a:t>
            </a:r>
          </a:p>
        </p:txBody>
      </p:sp>
      <p:pic>
        <p:nvPicPr>
          <p:cNvPr id="192523" name="Picture 11" descr="2ef5ed66c9c06410d80e6a7067008ab8"/>
          <p:cNvPicPr>
            <a:picLocks noChangeAspect="1" noChangeArrowheads="1"/>
          </p:cNvPicPr>
          <p:nvPr/>
        </p:nvPicPr>
        <p:blipFill>
          <a:blip r:embed="rId5"/>
          <a:srcRect/>
          <a:stretch>
            <a:fillRect/>
          </a:stretch>
        </p:blipFill>
        <p:spPr bwMode="auto">
          <a:xfrm>
            <a:off x="4284663" y="3429000"/>
            <a:ext cx="4859337" cy="3429000"/>
          </a:xfrm>
          <a:prstGeom prst="rect">
            <a:avLst/>
          </a:prstGeom>
          <a:noFill/>
        </p:spPr>
      </p:pic>
      <p:sp>
        <p:nvSpPr>
          <p:cNvPr id="192524" name="Rectangle 2"/>
          <p:cNvSpPr>
            <a:spLocks noChangeArrowheads="1"/>
          </p:cNvSpPr>
          <p:nvPr/>
        </p:nvSpPr>
        <p:spPr bwMode="auto">
          <a:xfrm>
            <a:off x="6659563" y="6381750"/>
            <a:ext cx="3168650" cy="576263"/>
          </a:xfrm>
          <a:prstGeom prst="rect">
            <a:avLst/>
          </a:prstGeom>
          <a:noFill/>
          <a:ln w="9525">
            <a:noFill/>
            <a:miter lim="800000"/>
            <a:headEnd/>
            <a:tailEnd/>
          </a:ln>
        </p:spPr>
        <p:txBody>
          <a:bodyPr anchor="ctr"/>
          <a:lstStyle/>
          <a:p>
            <a:pPr algn="l">
              <a:lnSpc>
                <a:spcPct val="110000"/>
              </a:lnSpc>
            </a:pPr>
            <a:r>
              <a:rPr lang="en-US" sz="1200">
                <a:solidFill>
                  <a:schemeClr val="bg1"/>
                </a:solidFill>
                <a:latin typeface="Arial" pitchFamily="34" charset="0"/>
              </a:rPr>
              <a:t>Devecser, Hungary, Oct. 5,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ChangeArrowheads="1"/>
          </p:cNvSpPr>
          <p:nvPr/>
        </p:nvSpPr>
        <p:spPr bwMode="auto">
          <a:xfrm>
            <a:off x="0" y="1143000"/>
            <a:ext cx="9144000" cy="5715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194563"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solidFill>
                <a:srgbClr val="000000"/>
              </a:solidFill>
              <a:latin typeface="Arial" pitchFamily="34" charset="0"/>
            </a:endParaRPr>
          </a:p>
        </p:txBody>
      </p:sp>
      <p:pic>
        <p:nvPicPr>
          <p:cNvPr id="194564" name="Picture 4" descr="http://nieuws-2.nl/nieuwsnl/novum/265/275704.jpg"/>
          <p:cNvPicPr>
            <a:picLocks noChangeAspect="1" noChangeArrowheads="1"/>
          </p:cNvPicPr>
          <p:nvPr/>
        </p:nvPicPr>
        <p:blipFill>
          <a:blip r:embed="rId3"/>
          <a:srcRect/>
          <a:stretch>
            <a:fillRect/>
          </a:stretch>
        </p:blipFill>
        <p:spPr bwMode="auto">
          <a:xfrm>
            <a:off x="0" y="-26988"/>
            <a:ext cx="4211638" cy="3600451"/>
          </a:xfrm>
          <a:prstGeom prst="rect">
            <a:avLst/>
          </a:prstGeom>
          <a:noFill/>
          <a:ln w="9525">
            <a:noFill/>
            <a:miter lim="800000"/>
            <a:headEnd/>
            <a:tailEnd/>
          </a:ln>
        </p:spPr>
      </p:pic>
      <p:pic>
        <p:nvPicPr>
          <p:cNvPr id="194565" name="Picture 8" descr="http://www.freedomsphoenix.com/Uploads/Graphics/102-0403094757-Plane-Spraying-Pesticide.jpg"/>
          <p:cNvPicPr>
            <a:picLocks noChangeAspect="1" noChangeArrowheads="1"/>
          </p:cNvPicPr>
          <p:nvPr/>
        </p:nvPicPr>
        <p:blipFill>
          <a:blip r:embed="rId4"/>
          <a:srcRect/>
          <a:stretch>
            <a:fillRect/>
          </a:stretch>
        </p:blipFill>
        <p:spPr bwMode="auto">
          <a:xfrm>
            <a:off x="4211638" y="-26988"/>
            <a:ext cx="4932362" cy="3384551"/>
          </a:xfrm>
          <a:prstGeom prst="rect">
            <a:avLst/>
          </a:prstGeom>
          <a:noFill/>
          <a:ln w="9525">
            <a:noFill/>
            <a:miter lim="800000"/>
            <a:headEnd/>
            <a:tailEnd/>
          </a:ln>
        </p:spPr>
      </p:pic>
      <p:pic>
        <p:nvPicPr>
          <p:cNvPr id="194566" name="Picture 6" descr="http://www.ruralintelligence.com/images/blogs/FarmPesticideSpraying.jpg"/>
          <p:cNvPicPr>
            <a:picLocks noChangeAspect="1" noChangeArrowheads="1"/>
          </p:cNvPicPr>
          <p:nvPr/>
        </p:nvPicPr>
        <p:blipFill>
          <a:blip r:embed="rId5"/>
          <a:srcRect/>
          <a:stretch>
            <a:fillRect/>
          </a:stretch>
        </p:blipFill>
        <p:spPr bwMode="auto">
          <a:xfrm>
            <a:off x="4173538" y="3357563"/>
            <a:ext cx="5006975" cy="3527425"/>
          </a:xfrm>
          <a:prstGeom prst="rect">
            <a:avLst/>
          </a:prstGeom>
          <a:noFill/>
          <a:ln w="9525">
            <a:noFill/>
            <a:miter lim="800000"/>
            <a:headEnd/>
            <a:tailEnd/>
          </a:ln>
        </p:spPr>
      </p:pic>
      <p:pic>
        <p:nvPicPr>
          <p:cNvPr id="194567" name="Picture 10" descr="http://www.ca.uky.edu/agc/pubs/ip/ip71/04%20liquid%20manure.jpg"/>
          <p:cNvPicPr>
            <a:picLocks noChangeAspect="1" noChangeArrowheads="1"/>
          </p:cNvPicPr>
          <p:nvPr/>
        </p:nvPicPr>
        <p:blipFill>
          <a:blip r:embed="rId6"/>
          <a:srcRect/>
          <a:stretch>
            <a:fillRect/>
          </a:stretch>
        </p:blipFill>
        <p:spPr bwMode="auto">
          <a:xfrm>
            <a:off x="-36513" y="3357563"/>
            <a:ext cx="4248151" cy="3527425"/>
          </a:xfrm>
          <a:prstGeom prst="rect">
            <a:avLst/>
          </a:prstGeom>
          <a:noFill/>
          <a:ln w="9525">
            <a:noFill/>
            <a:miter lim="800000"/>
            <a:headEnd/>
            <a:tailEnd/>
          </a:ln>
        </p:spPr>
      </p:pic>
      <p:sp>
        <p:nvSpPr>
          <p:cNvPr id="194568" name="Rectangle 5"/>
          <p:cNvSpPr>
            <a:spLocks noGrp="1" noChangeArrowheads="1"/>
          </p:cNvSpPr>
          <p:nvPr>
            <p:ph type="title" idx="4294967295"/>
          </p:nvPr>
        </p:nvSpPr>
        <p:spPr>
          <a:xfrm>
            <a:off x="0" y="-387350"/>
            <a:ext cx="8964613" cy="1143000"/>
          </a:xfrm>
        </p:spPr>
        <p:txBody>
          <a:bodyPr/>
          <a:lstStyle/>
          <a:p>
            <a:pPr algn="r"/>
            <a:r>
              <a:rPr lang="en-US" sz="2600">
                <a:solidFill>
                  <a:srgbClr val="F8F8F8"/>
                </a:solidFill>
              </a:rPr>
              <a:t>                </a:t>
            </a:r>
            <a:r>
              <a:rPr lang="en-US" sz="2600" b="0">
                <a:solidFill>
                  <a:srgbClr val="F8F8F8"/>
                </a:solidFill>
              </a:rPr>
              <a:t>Signs of global water pollution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3" descr="C:\Users\Arjen en  Danielle\Arjen-backup werk Mar08\18 Images etc\b Photos\Photos other\globe1.jpg"/>
          <p:cNvPicPr>
            <a:picLocks noChangeAspect="1" noChangeArrowheads="1"/>
          </p:cNvPicPr>
          <p:nvPr/>
        </p:nvPicPr>
        <p:blipFill>
          <a:blip r:embed="rId3"/>
          <a:srcRect/>
          <a:stretch>
            <a:fillRect/>
          </a:stretch>
        </p:blipFill>
        <p:spPr bwMode="auto">
          <a:xfrm>
            <a:off x="-1143000" y="571500"/>
            <a:ext cx="5715000" cy="5715000"/>
          </a:xfrm>
          <a:prstGeom prst="rect">
            <a:avLst/>
          </a:prstGeom>
          <a:noFill/>
          <a:ln w="9525">
            <a:noFill/>
            <a:miter lim="800000"/>
            <a:headEnd/>
            <a:tailEnd/>
          </a:ln>
        </p:spPr>
      </p:pic>
      <p:sp>
        <p:nvSpPr>
          <p:cNvPr id="462851" name="AutoShape 2" descr="http://cimss.ssec.wisc.edu/sage/images/spin-globe-wb.gif"/>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en-GB"/>
          </a:p>
        </p:txBody>
      </p:sp>
      <p:sp>
        <p:nvSpPr>
          <p:cNvPr id="462852" name="Rectangle 2"/>
          <p:cNvSpPr>
            <a:spLocks noGrp="1" noChangeArrowheads="1"/>
          </p:cNvSpPr>
          <p:nvPr>
            <p:ph type="title" idx="4294967295"/>
          </p:nvPr>
        </p:nvSpPr>
        <p:spPr>
          <a:xfrm>
            <a:off x="4572000" y="3086100"/>
            <a:ext cx="4572000" cy="685800"/>
          </a:xfrm>
        </p:spPr>
        <p:txBody>
          <a:bodyPr>
            <a:normAutofit fontScale="90000"/>
          </a:bodyPr>
          <a:lstStyle/>
          <a:p>
            <a:pPr>
              <a:lnSpc>
                <a:spcPct val="110000"/>
              </a:lnSpc>
            </a:pPr>
            <a:r>
              <a:rPr lang="en-GB" sz="2400" b="0" dirty="0" smtClean="0"/>
              <a:t>The water footprint</a:t>
            </a:r>
            <a:br>
              <a:rPr lang="en-GB" sz="2400" b="0" dirty="0" smtClean="0"/>
            </a:br>
            <a:r>
              <a:rPr lang="en-GB" sz="2400" b="0" dirty="0" smtClean="0"/>
              <a:t>of a product</a:t>
            </a:r>
            <a:endParaRPr lang="en-GB" sz="2800" b="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6"/>
          <p:cNvSpPr>
            <a:spLocks noChangeArrowheads="1"/>
          </p:cNvSpPr>
          <p:nvPr/>
        </p:nvSpPr>
        <p:spPr bwMode="auto">
          <a:xfrm>
            <a:off x="0" y="0"/>
            <a:ext cx="9144000" cy="6858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232451" name="Rectangle 3"/>
          <p:cNvSpPr>
            <a:spLocks noChangeArrowheads="1"/>
          </p:cNvSpPr>
          <p:nvPr/>
        </p:nvSpPr>
        <p:spPr bwMode="auto">
          <a:xfrm>
            <a:off x="0" y="1857375"/>
            <a:ext cx="9013825" cy="5782225"/>
          </a:xfrm>
          <a:prstGeom prst="rect">
            <a:avLst/>
          </a:prstGeom>
          <a:noFill/>
          <a:ln w="9525">
            <a:noFill/>
            <a:miter lim="800000"/>
            <a:headEnd/>
            <a:tailEnd/>
          </a:ln>
        </p:spPr>
        <p:txBody>
          <a:bodyPr lIns="90000" tIns="46800" rIns="90000" bIns="46800">
            <a:spAutoFit/>
          </a:bodyPr>
          <a:lstStyle/>
          <a:p>
            <a:pPr algn="l"/>
            <a:r>
              <a:rPr lang="en-GB" sz="2800" b="1" dirty="0">
                <a:solidFill>
                  <a:srgbClr val="FFFFFF"/>
                </a:solidFill>
                <a:latin typeface="Arial" pitchFamily="34" charset="0"/>
                <a:cs typeface="Arial" pitchFamily="34" charset="0"/>
              </a:rPr>
              <a:t>►</a:t>
            </a:r>
            <a:r>
              <a:rPr lang="en-GB" sz="2800" b="1" dirty="0">
                <a:solidFill>
                  <a:srgbClr val="000000"/>
                </a:solidFill>
                <a:latin typeface="Arial" pitchFamily="34" charset="0"/>
                <a:cs typeface="Arial" pitchFamily="34" charset="0"/>
              </a:rPr>
              <a:t> </a:t>
            </a:r>
            <a:r>
              <a:rPr lang="en-GB" sz="2800" dirty="0">
                <a:solidFill>
                  <a:srgbClr val="FFFFFF"/>
                </a:solidFill>
                <a:latin typeface="Arial" pitchFamily="34" charset="0"/>
              </a:rPr>
              <a:t>the </a:t>
            </a:r>
            <a:r>
              <a:rPr lang="en-GB" sz="2800" dirty="0">
                <a:solidFill>
                  <a:srgbClr val="99CCFF"/>
                </a:solidFill>
                <a:latin typeface="Arial" pitchFamily="34" charset="0"/>
              </a:rPr>
              <a:t>volume</a:t>
            </a:r>
            <a:r>
              <a:rPr lang="en-GB" sz="2800" dirty="0">
                <a:solidFill>
                  <a:srgbClr val="FFFFFF"/>
                </a:solidFill>
                <a:latin typeface="Arial" pitchFamily="34" charset="0"/>
              </a:rPr>
              <a:t> of fresh water used to produce the product, summed over the various steps of the </a:t>
            </a:r>
            <a:r>
              <a:rPr lang="en-GB" sz="2800" dirty="0">
                <a:solidFill>
                  <a:srgbClr val="99CCFF"/>
                </a:solidFill>
                <a:latin typeface="Arial" pitchFamily="34" charset="0"/>
              </a:rPr>
              <a:t>production chain</a:t>
            </a:r>
            <a:r>
              <a:rPr lang="en-GB" sz="2800" dirty="0">
                <a:solidFill>
                  <a:srgbClr val="FFFFFF"/>
                </a:solidFill>
                <a:latin typeface="Arial" pitchFamily="34" charset="0"/>
              </a:rPr>
              <a:t>.</a:t>
            </a:r>
            <a:r>
              <a:rPr lang="en-GB" sz="2800" dirty="0">
                <a:solidFill>
                  <a:srgbClr val="000000"/>
                </a:solidFill>
                <a:latin typeface="Arial" pitchFamily="34" charset="0"/>
              </a:rPr>
              <a:t> </a:t>
            </a:r>
          </a:p>
          <a:p>
            <a:pPr algn="l"/>
            <a:endParaRPr lang="en-GB" sz="2800" dirty="0">
              <a:solidFill>
                <a:srgbClr val="000000"/>
              </a:solidFill>
              <a:latin typeface="Arial" pitchFamily="34" charset="0"/>
            </a:endParaRPr>
          </a:p>
          <a:p>
            <a:pPr algn="l"/>
            <a:r>
              <a:rPr lang="en-GB" sz="2800" b="1" dirty="0">
                <a:solidFill>
                  <a:srgbClr val="FFFFFF"/>
                </a:solidFill>
                <a:latin typeface="Arial" pitchFamily="34" charset="0"/>
                <a:cs typeface="Arial" pitchFamily="34" charset="0"/>
              </a:rPr>
              <a:t>►</a:t>
            </a:r>
            <a:r>
              <a:rPr lang="en-GB" sz="2800" b="1" dirty="0">
                <a:solidFill>
                  <a:srgbClr val="000000"/>
                </a:solidFill>
                <a:latin typeface="Arial" pitchFamily="34" charset="0"/>
                <a:cs typeface="Arial" pitchFamily="34" charset="0"/>
              </a:rPr>
              <a:t> </a:t>
            </a:r>
            <a:r>
              <a:rPr lang="en-GB" sz="2800" dirty="0">
                <a:solidFill>
                  <a:srgbClr val="FFFFFF"/>
                </a:solidFill>
                <a:latin typeface="Arial" pitchFamily="34" charset="0"/>
              </a:rPr>
              <a:t>when and where the water was used:</a:t>
            </a:r>
          </a:p>
          <a:p>
            <a:pPr algn="l"/>
            <a:r>
              <a:rPr lang="en-GB" sz="2800" dirty="0">
                <a:solidFill>
                  <a:srgbClr val="FFFFFF"/>
                </a:solidFill>
                <a:latin typeface="Arial" pitchFamily="34" charset="0"/>
              </a:rPr>
              <a:t>a water footprint includes a</a:t>
            </a:r>
            <a:r>
              <a:rPr lang="en-GB" sz="2800" dirty="0">
                <a:solidFill>
                  <a:srgbClr val="000000"/>
                </a:solidFill>
                <a:latin typeface="Arial" pitchFamily="34" charset="0"/>
              </a:rPr>
              <a:t> </a:t>
            </a:r>
            <a:r>
              <a:rPr lang="en-GB" sz="2800" dirty="0">
                <a:solidFill>
                  <a:srgbClr val="99CCFF"/>
                </a:solidFill>
                <a:latin typeface="Arial" pitchFamily="34" charset="0"/>
              </a:rPr>
              <a:t>temporal and spatial dimension</a:t>
            </a:r>
            <a:r>
              <a:rPr lang="en-GB" sz="2800" dirty="0">
                <a:solidFill>
                  <a:srgbClr val="FFFFFF"/>
                </a:solidFill>
                <a:latin typeface="Arial" pitchFamily="34" charset="0"/>
              </a:rPr>
              <a:t>.</a:t>
            </a:r>
            <a:r>
              <a:rPr lang="en-GB" sz="2800" b="1" dirty="0">
                <a:solidFill>
                  <a:srgbClr val="000000"/>
                </a:solidFill>
                <a:latin typeface="Arial" pitchFamily="34" charset="0"/>
              </a:rPr>
              <a:t> </a:t>
            </a:r>
          </a:p>
          <a:p>
            <a:pPr algn="l"/>
            <a:endParaRPr lang="en-GB" sz="2800" dirty="0">
              <a:solidFill>
                <a:srgbClr val="000000"/>
              </a:solidFill>
              <a:latin typeface="Arial" pitchFamily="34" charset="0"/>
            </a:endParaRPr>
          </a:p>
          <a:p>
            <a:pPr algn="l"/>
            <a:endParaRPr lang="en-GB" sz="2800" dirty="0">
              <a:solidFill>
                <a:srgbClr val="000000"/>
              </a:solidFill>
              <a:latin typeface="Arial" pitchFamily="34" charset="0"/>
            </a:endParaRPr>
          </a:p>
          <a:p>
            <a:pPr algn="l">
              <a:spcBef>
                <a:spcPct val="20000"/>
              </a:spcBef>
              <a:buClr>
                <a:srgbClr val="CCFFFF"/>
              </a:buClr>
              <a:buSzPct val="80000"/>
            </a:pPr>
            <a:endParaRPr lang="pt-BR" sz="2800" dirty="0">
              <a:solidFill>
                <a:srgbClr val="F2F2F2"/>
              </a:solidFill>
              <a:latin typeface="Arial" pitchFamily="34" charset="0"/>
            </a:endParaRPr>
          </a:p>
          <a:p>
            <a:pPr algn="l"/>
            <a:endParaRPr lang="en-US" sz="2800" dirty="0">
              <a:solidFill>
                <a:srgbClr val="F2F2F2"/>
              </a:solidFill>
              <a:latin typeface="Arial" pitchFamily="34" charset="0"/>
            </a:endParaRPr>
          </a:p>
          <a:p>
            <a:pPr algn="l"/>
            <a:endParaRPr lang="en-US" sz="2800" dirty="0">
              <a:solidFill>
                <a:srgbClr val="F2F2F2"/>
              </a:solidFill>
              <a:latin typeface="Arial" pitchFamily="34" charset="0"/>
            </a:endParaRPr>
          </a:p>
          <a:p>
            <a:pPr algn="l"/>
            <a:endParaRPr lang="en-GB" sz="2800" dirty="0">
              <a:solidFill>
                <a:srgbClr val="FFFFFF"/>
              </a:solidFill>
              <a:latin typeface="Arial" pitchFamily="34" charset="0"/>
            </a:endParaRPr>
          </a:p>
        </p:txBody>
      </p:sp>
      <p:sp>
        <p:nvSpPr>
          <p:cNvPr id="232452" name="Rectangle 2"/>
          <p:cNvSpPr>
            <a:spLocks noChangeArrowheads="1"/>
          </p:cNvSpPr>
          <p:nvPr/>
        </p:nvSpPr>
        <p:spPr bwMode="auto">
          <a:xfrm>
            <a:off x="539750" y="152400"/>
            <a:ext cx="8451850" cy="685800"/>
          </a:xfrm>
          <a:prstGeom prst="rect">
            <a:avLst/>
          </a:prstGeom>
          <a:noFill/>
          <a:ln w="9525">
            <a:noFill/>
            <a:miter lim="800000"/>
            <a:headEnd/>
            <a:tailEnd/>
          </a:ln>
        </p:spPr>
        <p:txBody>
          <a:bodyPr anchor="ctr"/>
          <a:lstStyle/>
          <a:p>
            <a:pPr algn="l">
              <a:lnSpc>
                <a:spcPct val="110000"/>
              </a:lnSpc>
            </a:pPr>
            <a:r>
              <a:rPr lang="en-US" sz="2600">
                <a:solidFill>
                  <a:srgbClr val="A3D8EA"/>
                </a:solidFill>
                <a:latin typeface="Arial" pitchFamily="34" charset="0"/>
              </a:rPr>
              <a:t>The water footprint of a product</a:t>
            </a:r>
            <a:endParaRPr lang="en-US" sz="2600">
              <a:solidFill>
                <a:srgbClr val="FFFFFF"/>
              </a:solidFill>
              <a:latin typeface="Arial" pitchFamily="34" charset="0"/>
            </a:endParaRPr>
          </a:p>
        </p:txBody>
      </p:sp>
      <p:pic>
        <p:nvPicPr>
          <p:cNvPr id="232453" name="Afbeelding 9" descr="voet lichtblauw-donkerblauw.jpg"/>
          <p:cNvPicPr>
            <a:picLocks noChangeAspect="1"/>
          </p:cNvPicPr>
          <p:nvPr/>
        </p:nvPicPr>
        <p:blipFill>
          <a:blip r:embed="rId3"/>
          <a:srcRect/>
          <a:stretch>
            <a:fillRect/>
          </a:stretch>
        </p:blipFill>
        <p:spPr bwMode="auto">
          <a:xfrm>
            <a:off x="125413" y="128588"/>
            <a:ext cx="342900" cy="74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6"/>
          <p:cNvSpPr>
            <a:spLocks noChangeArrowheads="1"/>
          </p:cNvSpPr>
          <p:nvPr/>
        </p:nvSpPr>
        <p:spPr bwMode="auto">
          <a:xfrm>
            <a:off x="0" y="0"/>
            <a:ext cx="9144000" cy="6858000"/>
          </a:xfrm>
          <a:prstGeom prst="rect">
            <a:avLst/>
          </a:prstGeom>
          <a:solidFill>
            <a:srgbClr val="0D2E5D"/>
          </a:solidFill>
          <a:ln w="9525">
            <a:noFill/>
            <a:miter lim="800000"/>
            <a:headEnd/>
            <a:tailEnd/>
          </a:ln>
        </p:spPr>
        <p:txBody>
          <a:bodyPr wrap="none" anchor="ctr"/>
          <a:lstStyle/>
          <a:p>
            <a:endParaRPr lang="en-GB">
              <a:solidFill>
                <a:srgbClr val="000000"/>
              </a:solidFill>
            </a:endParaRPr>
          </a:p>
        </p:txBody>
      </p:sp>
      <p:sp>
        <p:nvSpPr>
          <p:cNvPr id="230403"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solidFill>
                <a:srgbClr val="000000"/>
              </a:solidFill>
              <a:latin typeface="Arial" pitchFamily="34" charset="0"/>
            </a:endParaRPr>
          </a:p>
        </p:txBody>
      </p:sp>
      <p:pic>
        <p:nvPicPr>
          <p:cNvPr id="230404" name="Picture 8" descr="C:\Documents and Settings\Hoekstra\Mijn documenten\Arjen\Werk\4 IHE\NEW\lectures sus dev\Cunningham and Saigo 2003 p449.jpg"/>
          <p:cNvPicPr>
            <a:picLocks noChangeAspect="1" noChangeArrowheads="1"/>
          </p:cNvPicPr>
          <p:nvPr/>
        </p:nvPicPr>
        <p:blipFill>
          <a:blip r:embed="rId3"/>
          <a:srcRect/>
          <a:stretch>
            <a:fillRect/>
          </a:stretch>
        </p:blipFill>
        <p:spPr bwMode="auto">
          <a:xfrm>
            <a:off x="6572250" y="5143500"/>
            <a:ext cx="2571750" cy="1714500"/>
          </a:xfrm>
          <a:prstGeom prst="rect">
            <a:avLst/>
          </a:prstGeom>
          <a:noFill/>
          <a:ln w="9525">
            <a:noFill/>
            <a:miter lim="800000"/>
            <a:headEnd/>
            <a:tailEnd/>
          </a:ln>
        </p:spPr>
      </p:pic>
      <p:pic>
        <p:nvPicPr>
          <p:cNvPr id="230405" name="Picture 6" descr="http://upload.wikimedia.org/wikipedia/commons/1/17/PivotIrrigationOnCotton.jpg"/>
          <p:cNvPicPr>
            <a:picLocks noChangeAspect="1" noChangeArrowheads="1"/>
          </p:cNvPicPr>
          <p:nvPr/>
        </p:nvPicPr>
        <p:blipFill>
          <a:blip r:embed="rId4"/>
          <a:srcRect/>
          <a:stretch>
            <a:fillRect/>
          </a:stretch>
        </p:blipFill>
        <p:spPr bwMode="auto">
          <a:xfrm>
            <a:off x="3857625" y="3143250"/>
            <a:ext cx="2571750" cy="1857375"/>
          </a:xfrm>
          <a:prstGeom prst="rect">
            <a:avLst/>
          </a:prstGeom>
          <a:noFill/>
          <a:ln w="9525">
            <a:noFill/>
            <a:miter lim="800000"/>
            <a:headEnd/>
            <a:tailEnd/>
          </a:ln>
        </p:spPr>
      </p:pic>
      <p:pic>
        <p:nvPicPr>
          <p:cNvPr id="230406" name="Picture 11" descr="http://farm3.static.flickr.com/2374/2476282005_fea292880c.jpg?v=0"/>
          <p:cNvPicPr>
            <a:picLocks noChangeAspect="1" noChangeArrowheads="1"/>
          </p:cNvPicPr>
          <p:nvPr/>
        </p:nvPicPr>
        <p:blipFill>
          <a:blip r:embed="rId5"/>
          <a:srcRect/>
          <a:stretch>
            <a:fillRect/>
          </a:stretch>
        </p:blipFill>
        <p:spPr bwMode="auto">
          <a:xfrm>
            <a:off x="3857625" y="1285875"/>
            <a:ext cx="2589213" cy="1643063"/>
          </a:xfrm>
          <a:prstGeom prst="rect">
            <a:avLst/>
          </a:prstGeom>
          <a:noFill/>
          <a:ln w="9525">
            <a:noFill/>
            <a:miter lim="800000"/>
            <a:headEnd/>
            <a:tailEnd/>
          </a:ln>
        </p:spPr>
      </p:pic>
      <p:pic>
        <p:nvPicPr>
          <p:cNvPr id="230408" name="Picture 13" descr="http://upload.wikimedia.org/wikipedia/commons/6/61/RatcliffePowerPlantBlackAndWhite.jpg"/>
          <p:cNvPicPr>
            <a:picLocks noChangeAspect="1" noChangeArrowheads="1"/>
          </p:cNvPicPr>
          <p:nvPr/>
        </p:nvPicPr>
        <p:blipFill>
          <a:blip r:embed="rId6"/>
          <a:srcRect/>
          <a:stretch>
            <a:fillRect/>
          </a:stretch>
        </p:blipFill>
        <p:spPr bwMode="auto">
          <a:xfrm>
            <a:off x="6569075" y="3114675"/>
            <a:ext cx="2574925" cy="1885950"/>
          </a:xfrm>
          <a:prstGeom prst="rect">
            <a:avLst/>
          </a:prstGeom>
          <a:noFill/>
          <a:ln w="9525">
            <a:noFill/>
            <a:miter lim="800000"/>
            <a:headEnd/>
            <a:tailEnd/>
          </a:ln>
        </p:spPr>
      </p:pic>
      <p:pic>
        <p:nvPicPr>
          <p:cNvPr id="230409" name="Picture 1026" descr="wheatfield"/>
          <p:cNvPicPr>
            <a:picLocks noChangeAspect="1" noChangeArrowheads="1"/>
          </p:cNvPicPr>
          <p:nvPr/>
        </p:nvPicPr>
        <p:blipFill>
          <a:blip r:embed="rId7"/>
          <a:srcRect/>
          <a:stretch>
            <a:fillRect/>
          </a:stretch>
        </p:blipFill>
        <p:spPr bwMode="auto">
          <a:xfrm>
            <a:off x="6572250" y="1268413"/>
            <a:ext cx="2571750" cy="1660525"/>
          </a:xfrm>
          <a:prstGeom prst="rect">
            <a:avLst/>
          </a:prstGeom>
          <a:noFill/>
          <a:ln w="9525">
            <a:noFill/>
            <a:miter lim="800000"/>
            <a:headEnd/>
            <a:tailEnd/>
          </a:ln>
        </p:spPr>
      </p:pic>
      <p:pic>
        <p:nvPicPr>
          <p:cNvPr id="230410" name="Picture 15" descr="http://www.aplandscaping.com/images/1-23-07/IMG_0056.jpg"/>
          <p:cNvPicPr>
            <a:picLocks noChangeAspect="1" noChangeArrowheads="1"/>
          </p:cNvPicPr>
          <p:nvPr/>
        </p:nvPicPr>
        <p:blipFill>
          <a:blip r:embed="rId8"/>
          <a:srcRect/>
          <a:stretch>
            <a:fillRect/>
          </a:stretch>
        </p:blipFill>
        <p:spPr bwMode="auto">
          <a:xfrm>
            <a:off x="3857625" y="5143500"/>
            <a:ext cx="2571750" cy="1714500"/>
          </a:xfrm>
          <a:prstGeom prst="rect">
            <a:avLst/>
          </a:prstGeom>
          <a:noFill/>
          <a:ln w="9525">
            <a:noFill/>
            <a:miter lim="800000"/>
            <a:headEnd/>
            <a:tailEnd/>
          </a:ln>
        </p:spPr>
      </p:pic>
      <p:sp>
        <p:nvSpPr>
          <p:cNvPr id="230411" name="Rectangle 2"/>
          <p:cNvSpPr>
            <a:spLocks noChangeArrowheads="1"/>
          </p:cNvSpPr>
          <p:nvPr/>
        </p:nvSpPr>
        <p:spPr bwMode="auto">
          <a:xfrm>
            <a:off x="539750" y="152400"/>
            <a:ext cx="8451850" cy="685800"/>
          </a:xfrm>
          <a:prstGeom prst="rect">
            <a:avLst/>
          </a:prstGeom>
          <a:noFill/>
          <a:ln w="9525">
            <a:noFill/>
            <a:miter lim="800000"/>
            <a:headEnd/>
            <a:tailEnd/>
          </a:ln>
        </p:spPr>
        <p:txBody>
          <a:bodyPr anchor="ctr"/>
          <a:lstStyle/>
          <a:p>
            <a:pPr algn="l">
              <a:lnSpc>
                <a:spcPct val="110000"/>
              </a:lnSpc>
            </a:pPr>
            <a:r>
              <a:rPr lang="en-US" sz="2600">
                <a:solidFill>
                  <a:srgbClr val="A3D8EA"/>
                </a:solidFill>
                <a:latin typeface="Arial" pitchFamily="34" charset="0"/>
              </a:rPr>
              <a:t>The water footprint of a product</a:t>
            </a:r>
            <a:endParaRPr lang="en-US" sz="2600">
              <a:solidFill>
                <a:srgbClr val="FFFFFF"/>
              </a:solidFill>
              <a:latin typeface="Arial" pitchFamily="34" charset="0"/>
            </a:endParaRPr>
          </a:p>
        </p:txBody>
      </p:sp>
      <p:pic>
        <p:nvPicPr>
          <p:cNvPr id="230412" name="Afbeelding 14" descr="voet lichtblauw-donkerblauw.jpg"/>
          <p:cNvPicPr>
            <a:picLocks noChangeAspect="1"/>
          </p:cNvPicPr>
          <p:nvPr/>
        </p:nvPicPr>
        <p:blipFill>
          <a:blip r:embed="rId9"/>
          <a:srcRect/>
          <a:stretch>
            <a:fillRect/>
          </a:stretch>
        </p:blipFill>
        <p:spPr bwMode="auto">
          <a:xfrm>
            <a:off x="125413" y="128588"/>
            <a:ext cx="342900" cy="747712"/>
          </a:xfrm>
          <a:prstGeom prst="rect">
            <a:avLst/>
          </a:prstGeom>
          <a:noFill/>
          <a:ln w="9525">
            <a:noFill/>
            <a:miter lim="800000"/>
            <a:headEnd/>
            <a:tailEnd/>
          </a:ln>
        </p:spPr>
      </p:pic>
      <p:sp>
        <p:nvSpPr>
          <p:cNvPr id="230413" name="Rectangle 3"/>
          <p:cNvSpPr>
            <a:spLocks noChangeArrowheads="1"/>
          </p:cNvSpPr>
          <p:nvPr/>
        </p:nvSpPr>
        <p:spPr bwMode="auto">
          <a:xfrm>
            <a:off x="0" y="2060575"/>
            <a:ext cx="9013825" cy="5849938"/>
          </a:xfrm>
          <a:prstGeom prst="rect">
            <a:avLst/>
          </a:prstGeom>
          <a:noFill/>
          <a:ln w="9525">
            <a:noFill/>
            <a:miter lim="800000"/>
            <a:headEnd/>
            <a:tailEnd/>
          </a:ln>
        </p:spPr>
        <p:txBody>
          <a:bodyPr lIns="90000" tIns="46800" rIns="90000" bIns="46800">
            <a:spAutoFit/>
          </a:bodyPr>
          <a:lstStyle/>
          <a:p>
            <a:pPr marL="457200" indent="-457200" algn="l">
              <a:spcBef>
                <a:spcPct val="20000"/>
              </a:spcBef>
              <a:buClr>
                <a:srgbClr val="CCFFFF"/>
              </a:buClr>
              <a:buSzPct val="80000"/>
              <a:buFont typeface="Monotype Sorts" pitchFamily="2" charset="2"/>
              <a:buNone/>
              <a:tabLst>
                <a:tab pos="1147763" algn="l"/>
                <a:tab pos="1624013" algn="l"/>
                <a:tab pos="6667500" algn="l"/>
              </a:tabLst>
            </a:pPr>
            <a:r>
              <a:rPr lang="pt-BR" sz="2200">
                <a:solidFill>
                  <a:srgbClr val="92D050"/>
                </a:solidFill>
                <a:latin typeface="Arial" pitchFamily="34" charset="0"/>
              </a:rPr>
              <a:t>Green water footprint</a:t>
            </a:r>
          </a:p>
          <a:p>
            <a:pPr marL="457200" indent="-457200" algn="l">
              <a:spcBef>
                <a:spcPct val="20000"/>
              </a:spcBef>
              <a:buClr>
                <a:srgbClr val="CCFFFF"/>
              </a:buClr>
              <a:buSzPct val="80000"/>
              <a:tabLst>
                <a:tab pos="1147763" algn="l"/>
                <a:tab pos="1624013" algn="l"/>
                <a:tab pos="6667500" algn="l"/>
              </a:tabLst>
            </a:pPr>
            <a:r>
              <a:rPr lang="nl-NL" sz="2200" b="1">
                <a:solidFill>
                  <a:srgbClr val="F2F2F2"/>
                </a:solidFill>
                <a:latin typeface="Arial" pitchFamily="34" charset="0"/>
                <a:cs typeface="Arial" pitchFamily="34" charset="0"/>
              </a:rPr>
              <a:t>► </a:t>
            </a:r>
            <a:r>
              <a:rPr lang="pt-BR" sz="2200">
                <a:solidFill>
                  <a:schemeClr val="bg1"/>
                </a:solidFill>
                <a:latin typeface="Arial" pitchFamily="34" charset="0"/>
              </a:rPr>
              <a:t>volume of rainwater </a:t>
            </a:r>
            <a:r>
              <a:rPr lang="pt-BR" sz="2200">
                <a:solidFill>
                  <a:srgbClr val="F2F2F2"/>
                </a:solidFill>
                <a:latin typeface="Arial" pitchFamily="34" charset="0"/>
              </a:rPr>
              <a:t>evaporated or incorporated into product.</a:t>
            </a:r>
          </a:p>
          <a:p>
            <a:pPr marL="457200" indent="-457200" algn="l">
              <a:spcBef>
                <a:spcPct val="20000"/>
              </a:spcBef>
              <a:buClr>
                <a:srgbClr val="CCFFFF"/>
              </a:buClr>
              <a:buSzPct val="80000"/>
              <a:buFont typeface="Monotype Sorts" pitchFamily="2" charset="2"/>
              <a:buNone/>
              <a:tabLst>
                <a:tab pos="1147763" algn="l"/>
                <a:tab pos="1624013" algn="l"/>
                <a:tab pos="6667500" algn="l"/>
              </a:tabLst>
            </a:pPr>
            <a:endParaRPr lang="pt-BR" sz="2200">
              <a:solidFill>
                <a:srgbClr val="F2F2F2"/>
              </a:solidFill>
              <a:latin typeface="Arial" pitchFamily="34" charset="0"/>
            </a:endParaRPr>
          </a:p>
          <a:p>
            <a:pPr marL="457200" indent="-457200" algn="l">
              <a:spcBef>
                <a:spcPct val="20000"/>
              </a:spcBef>
              <a:buClr>
                <a:srgbClr val="CCFFFF"/>
              </a:buClr>
              <a:buSzPct val="80000"/>
              <a:buFont typeface="Monotype Sorts" pitchFamily="2" charset="2"/>
              <a:buNone/>
              <a:tabLst>
                <a:tab pos="1147763" algn="l"/>
                <a:tab pos="1624013" algn="l"/>
                <a:tab pos="6667500" algn="l"/>
              </a:tabLst>
            </a:pPr>
            <a:endParaRPr lang="pt-BR" sz="2200">
              <a:solidFill>
                <a:srgbClr val="F2F2F2"/>
              </a:solidFill>
              <a:latin typeface="Arial" pitchFamily="34" charset="0"/>
            </a:endParaRPr>
          </a:p>
          <a:p>
            <a:pPr marL="457200" indent="-457200" algn="l">
              <a:spcBef>
                <a:spcPct val="20000"/>
              </a:spcBef>
              <a:buClr>
                <a:srgbClr val="CCFFFF"/>
              </a:buClr>
              <a:buSzPct val="80000"/>
              <a:buFont typeface="Monotype Sorts" pitchFamily="2" charset="2"/>
              <a:buNone/>
              <a:tabLst>
                <a:tab pos="1147763" algn="l"/>
                <a:tab pos="1624013" algn="l"/>
                <a:tab pos="6667500" algn="l"/>
              </a:tabLst>
            </a:pPr>
            <a:r>
              <a:rPr lang="pt-BR" sz="2200">
                <a:solidFill>
                  <a:srgbClr val="99CCFF"/>
                </a:solidFill>
                <a:latin typeface="Arial" pitchFamily="34" charset="0"/>
              </a:rPr>
              <a:t>Blue water footprint</a:t>
            </a:r>
          </a:p>
          <a:p>
            <a:pPr marL="457200" indent="-457200" algn="l">
              <a:spcBef>
                <a:spcPct val="20000"/>
              </a:spcBef>
              <a:buClr>
                <a:srgbClr val="CCFFFF"/>
              </a:buClr>
              <a:buSzPct val="80000"/>
              <a:tabLst>
                <a:tab pos="1147763" algn="l"/>
                <a:tab pos="1624013" algn="l"/>
                <a:tab pos="6667500" algn="l"/>
              </a:tabLst>
            </a:pPr>
            <a:r>
              <a:rPr lang="nl-NL" sz="2200" b="1">
                <a:solidFill>
                  <a:srgbClr val="F2F2F2"/>
                </a:solidFill>
                <a:latin typeface="Arial" pitchFamily="34" charset="0"/>
                <a:cs typeface="Arial" pitchFamily="34" charset="0"/>
              </a:rPr>
              <a:t>► </a:t>
            </a:r>
            <a:r>
              <a:rPr lang="pt-BR" sz="2200">
                <a:solidFill>
                  <a:srgbClr val="F2F2F2"/>
                </a:solidFill>
                <a:latin typeface="Arial" pitchFamily="34" charset="0"/>
              </a:rPr>
              <a:t>volume </a:t>
            </a:r>
            <a:r>
              <a:rPr lang="pt-BR" sz="2200">
                <a:solidFill>
                  <a:schemeClr val="bg1"/>
                </a:solidFill>
                <a:latin typeface="Arial" pitchFamily="34" charset="0"/>
              </a:rPr>
              <a:t>of surface or groundwater evaporated,</a:t>
            </a:r>
          </a:p>
          <a:p>
            <a:pPr marL="457200" indent="-457200" algn="l">
              <a:spcBef>
                <a:spcPct val="20000"/>
              </a:spcBef>
              <a:buClr>
                <a:srgbClr val="CCFFFF"/>
              </a:buClr>
              <a:buSzPct val="80000"/>
              <a:tabLst>
                <a:tab pos="1147763" algn="l"/>
                <a:tab pos="1624013" algn="l"/>
                <a:tab pos="6667500" algn="l"/>
              </a:tabLst>
            </a:pPr>
            <a:r>
              <a:rPr lang="pt-BR" sz="2200">
                <a:solidFill>
                  <a:schemeClr val="bg1"/>
                </a:solidFill>
                <a:latin typeface="Arial" pitchFamily="34" charset="0"/>
              </a:rPr>
              <a:t>incorporated into product or returned to other catchment or the sea</a:t>
            </a:r>
            <a:r>
              <a:rPr lang="pt-BR" sz="2200">
                <a:solidFill>
                  <a:srgbClr val="F2F2F2"/>
                </a:solidFill>
                <a:latin typeface="Arial" pitchFamily="34" charset="0"/>
              </a:rPr>
              <a:t>.</a:t>
            </a:r>
          </a:p>
          <a:p>
            <a:pPr marL="457200" indent="-457200" algn="l">
              <a:spcBef>
                <a:spcPct val="20000"/>
              </a:spcBef>
              <a:buClr>
                <a:srgbClr val="CCFFFF"/>
              </a:buClr>
              <a:buSzPct val="80000"/>
              <a:buFont typeface="Monotype Sorts" pitchFamily="2" charset="2"/>
              <a:buChar char="n"/>
              <a:tabLst>
                <a:tab pos="1147763" algn="l"/>
                <a:tab pos="1624013" algn="l"/>
                <a:tab pos="6667500" algn="l"/>
              </a:tabLst>
            </a:pPr>
            <a:endParaRPr lang="pt-BR" sz="2200">
              <a:solidFill>
                <a:srgbClr val="F2F2F2"/>
              </a:solidFill>
              <a:latin typeface="Arial" pitchFamily="34" charset="0"/>
            </a:endParaRPr>
          </a:p>
          <a:p>
            <a:pPr marL="457200" indent="-457200" algn="l">
              <a:spcBef>
                <a:spcPct val="20000"/>
              </a:spcBef>
              <a:buClr>
                <a:srgbClr val="CCFFFF"/>
              </a:buClr>
              <a:buSzPct val="80000"/>
              <a:buFont typeface="Monotype Sorts" pitchFamily="2" charset="2"/>
              <a:buChar char="n"/>
              <a:tabLst>
                <a:tab pos="1147763" algn="l"/>
                <a:tab pos="1624013" algn="l"/>
                <a:tab pos="6667500" algn="l"/>
              </a:tabLst>
            </a:pPr>
            <a:endParaRPr lang="pt-BR" sz="2200">
              <a:solidFill>
                <a:srgbClr val="F2F2F2"/>
              </a:solidFill>
              <a:latin typeface="Arial" pitchFamily="34" charset="0"/>
            </a:endParaRPr>
          </a:p>
          <a:p>
            <a:pPr marL="457200" indent="-457200" algn="l">
              <a:spcBef>
                <a:spcPct val="20000"/>
              </a:spcBef>
              <a:buClr>
                <a:srgbClr val="CCFFFF"/>
              </a:buClr>
              <a:buSzPct val="80000"/>
              <a:buFont typeface="Monotype Sorts" pitchFamily="2" charset="2"/>
              <a:buNone/>
              <a:tabLst>
                <a:tab pos="1147763" algn="l"/>
                <a:tab pos="1624013" algn="l"/>
                <a:tab pos="6667500" algn="l"/>
              </a:tabLst>
            </a:pPr>
            <a:r>
              <a:rPr lang="pt-BR" sz="2200">
                <a:solidFill>
                  <a:srgbClr val="BFBFBF"/>
                </a:solidFill>
                <a:latin typeface="Arial" pitchFamily="34" charset="0"/>
              </a:rPr>
              <a:t>Grey water footprint</a:t>
            </a:r>
          </a:p>
          <a:p>
            <a:pPr marL="457200" indent="-457200" algn="l">
              <a:spcBef>
                <a:spcPct val="20000"/>
              </a:spcBef>
              <a:buClr>
                <a:srgbClr val="CCFFFF"/>
              </a:buClr>
              <a:buSzPct val="80000"/>
              <a:tabLst>
                <a:tab pos="1147763" algn="l"/>
                <a:tab pos="1624013" algn="l"/>
                <a:tab pos="6667500" algn="l"/>
              </a:tabLst>
            </a:pPr>
            <a:r>
              <a:rPr lang="nl-NL" sz="2200" b="1">
                <a:solidFill>
                  <a:srgbClr val="F2F2F2"/>
                </a:solidFill>
                <a:latin typeface="Arial" pitchFamily="34" charset="0"/>
                <a:cs typeface="Arial" pitchFamily="34" charset="0"/>
              </a:rPr>
              <a:t>► </a:t>
            </a:r>
            <a:r>
              <a:rPr lang="pt-BR" sz="2200">
                <a:solidFill>
                  <a:srgbClr val="F2F2F2"/>
                </a:solidFill>
                <a:latin typeface="Arial" pitchFamily="34" charset="0"/>
              </a:rPr>
              <a:t>volume of </a:t>
            </a:r>
            <a:r>
              <a:rPr lang="pt-BR" sz="2200">
                <a:solidFill>
                  <a:schemeClr val="bg1"/>
                </a:solidFill>
                <a:latin typeface="Arial" pitchFamily="34" charset="0"/>
              </a:rPr>
              <a:t>polluted water.</a:t>
            </a:r>
          </a:p>
          <a:p>
            <a:pPr marL="457200" indent="-457200" algn="l">
              <a:spcBef>
                <a:spcPct val="20000"/>
              </a:spcBef>
              <a:buClr>
                <a:srgbClr val="CCFFFF"/>
              </a:buClr>
              <a:buSzPct val="80000"/>
              <a:buFont typeface="Monotype Sorts" pitchFamily="2" charset="2"/>
              <a:buChar char="n"/>
              <a:tabLst>
                <a:tab pos="1147763" algn="l"/>
                <a:tab pos="1624013" algn="l"/>
                <a:tab pos="6667500" algn="l"/>
              </a:tabLst>
            </a:pPr>
            <a:endParaRPr lang="pt-BR" sz="2200">
              <a:solidFill>
                <a:srgbClr val="F2F2F2"/>
              </a:solidFill>
              <a:latin typeface="Arial" pitchFamily="34" charset="0"/>
            </a:endParaRPr>
          </a:p>
          <a:p>
            <a:pPr marL="457200" indent="-457200" algn="l">
              <a:tabLst>
                <a:tab pos="1147763" algn="l"/>
                <a:tab pos="1624013" algn="l"/>
                <a:tab pos="6667500" algn="l"/>
              </a:tabLst>
            </a:pPr>
            <a:endParaRPr lang="en-US" sz="2200">
              <a:solidFill>
                <a:srgbClr val="F2F2F2"/>
              </a:solidFill>
              <a:latin typeface="Arial" pitchFamily="34" charset="0"/>
            </a:endParaRPr>
          </a:p>
          <a:p>
            <a:pPr marL="457200" indent="-457200" algn="l">
              <a:tabLst>
                <a:tab pos="1147763" algn="l"/>
                <a:tab pos="1624013" algn="l"/>
                <a:tab pos="6667500" algn="l"/>
              </a:tabLst>
            </a:pPr>
            <a:endParaRPr lang="en-US" sz="2200">
              <a:solidFill>
                <a:srgbClr val="F2F2F2"/>
              </a:solidFill>
              <a:latin typeface="Arial" pitchFamily="34" charset="0"/>
            </a:endParaRPr>
          </a:p>
          <a:p>
            <a:pPr marL="457200" indent="-457200" algn="l">
              <a:tabLst>
                <a:tab pos="1147763" algn="l"/>
                <a:tab pos="1624013" algn="l"/>
                <a:tab pos="6667500" algn="l"/>
              </a:tabLst>
            </a:pPr>
            <a:endParaRPr lang="en-GB" sz="220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Rectangle 68"/>
          <p:cNvSpPr>
            <a:spLocks noChangeArrowheads="1"/>
          </p:cNvSpPr>
          <p:nvPr/>
        </p:nvSpPr>
        <p:spPr bwMode="auto">
          <a:xfrm>
            <a:off x="2268538" y="1773238"/>
            <a:ext cx="2703512" cy="4011612"/>
          </a:xfrm>
          <a:prstGeom prst="rect">
            <a:avLst/>
          </a:prstGeom>
          <a:solidFill>
            <a:srgbClr val="A3D8EA"/>
          </a:solidFill>
          <a:ln w="9525">
            <a:solidFill>
              <a:schemeClr val="accent6">
                <a:lumMod val="50000"/>
              </a:schemeClr>
            </a:solidFill>
            <a:miter lim="800000"/>
            <a:headEnd/>
            <a:tailEnd/>
          </a:ln>
        </p:spPr>
        <p:txBody>
          <a:bodyPr wrap="none"/>
          <a:lstStyle/>
          <a:p>
            <a:pPr algn="ctr">
              <a:defRPr/>
            </a:pPr>
            <a:r>
              <a:rPr lang="en-GB" sz="1900" dirty="0">
                <a:solidFill>
                  <a:schemeClr val="tx2"/>
                </a:solidFill>
                <a:latin typeface="+mn-lt"/>
              </a:rPr>
              <a:t>Direct water footprint</a:t>
            </a:r>
          </a:p>
        </p:txBody>
      </p:sp>
      <p:sp>
        <p:nvSpPr>
          <p:cNvPr id="15376" name="Rectangle 69"/>
          <p:cNvSpPr>
            <a:spLocks noChangeArrowheads="1"/>
          </p:cNvSpPr>
          <p:nvPr/>
        </p:nvSpPr>
        <p:spPr bwMode="auto">
          <a:xfrm>
            <a:off x="5273675" y="1774825"/>
            <a:ext cx="2538413" cy="4011613"/>
          </a:xfrm>
          <a:prstGeom prst="rect">
            <a:avLst/>
          </a:prstGeom>
          <a:solidFill>
            <a:srgbClr val="A3D8EA"/>
          </a:solidFill>
          <a:ln w="9525">
            <a:solidFill>
              <a:schemeClr val="accent6">
                <a:lumMod val="50000"/>
              </a:schemeClr>
            </a:solidFill>
            <a:miter lim="800000"/>
            <a:headEnd/>
            <a:tailEnd/>
          </a:ln>
        </p:spPr>
        <p:txBody>
          <a:bodyPr wrap="none"/>
          <a:lstStyle/>
          <a:p>
            <a:pPr algn="ctr">
              <a:defRPr/>
            </a:pPr>
            <a:r>
              <a:rPr lang="en-GB" sz="1900" dirty="0">
                <a:solidFill>
                  <a:schemeClr val="tx2"/>
                </a:solidFill>
                <a:latin typeface="+mn-lt"/>
              </a:rPr>
              <a:t>Indirect water footprint</a:t>
            </a:r>
          </a:p>
        </p:txBody>
      </p:sp>
      <p:grpSp>
        <p:nvGrpSpPr>
          <p:cNvPr id="2" name="Groep 24"/>
          <p:cNvGrpSpPr>
            <a:grpSpLocks/>
          </p:cNvGrpSpPr>
          <p:nvPr/>
        </p:nvGrpSpPr>
        <p:grpSpPr bwMode="auto">
          <a:xfrm>
            <a:off x="2565400" y="2528888"/>
            <a:ext cx="5100638" cy="2967037"/>
            <a:chOff x="2565400" y="2846388"/>
            <a:chExt cx="5100638" cy="2967037"/>
          </a:xfrm>
        </p:grpSpPr>
        <p:grpSp>
          <p:nvGrpSpPr>
            <p:cNvPr id="3" name="Group 65"/>
            <p:cNvGrpSpPr>
              <a:grpSpLocks/>
            </p:cNvGrpSpPr>
            <p:nvPr/>
          </p:nvGrpSpPr>
          <p:grpSpPr bwMode="auto">
            <a:xfrm>
              <a:off x="2574925" y="2846388"/>
              <a:ext cx="5091113" cy="742950"/>
              <a:chOff x="1622" y="1793"/>
              <a:chExt cx="3207" cy="468"/>
            </a:xfrm>
          </p:grpSpPr>
          <p:sp>
            <p:nvSpPr>
              <p:cNvPr id="15379" name="Rectangle 59"/>
              <p:cNvSpPr>
                <a:spLocks noChangeArrowheads="1"/>
              </p:cNvSpPr>
              <p:nvPr/>
            </p:nvSpPr>
            <p:spPr bwMode="auto">
              <a:xfrm>
                <a:off x="1622" y="1793"/>
                <a:ext cx="1405" cy="464"/>
              </a:xfrm>
              <a:prstGeom prst="rect">
                <a:avLst/>
              </a:prstGeom>
              <a:solidFill>
                <a:srgbClr val="99CC00">
                  <a:alpha val="50195"/>
                </a:srgbClr>
              </a:solidFill>
              <a:ln w="9525">
                <a:solidFill>
                  <a:srgbClr val="336600"/>
                </a:solidFill>
                <a:miter lim="800000"/>
                <a:headEnd/>
                <a:tailEnd/>
              </a:ln>
            </p:spPr>
            <p:txBody>
              <a:bodyPr wrap="none" anchor="ctr"/>
              <a:lstStyle/>
              <a:p>
                <a:pPr algn="ctr">
                  <a:defRPr/>
                </a:pPr>
                <a:r>
                  <a:rPr lang="en-GB" sz="1600" dirty="0">
                    <a:solidFill>
                      <a:schemeClr val="tx2"/>
                    </a:solidFill>
                    <a:latin typeface="+mn-lt"/>
                  </a:rPr>
                  <a:t>Green water footprint</a:t>
                </a:r>
              </a:p>
            </p:txBody>
          </p:sp>
          <p:sp>
            <p:nvSpPr>
              <p:cNvPr id="15380" name="Rectangle 60"/>
              <p:cNvSpPr>
                <a:spLocks noChangeArrowheads="1"/>
              </p:cNvSpPr>
              <p:nvPr/>
            </p:nvSpPr>
            <p:spPr bwMode="auto">
              <a:xfrm>
                <a:off x="3424" y="1797"/>
                <a:ext cx="1405" cy="464"/>
              </a:xfrm>
              <a:prstGeom prst="rect">
                <a:avLst/>
              </a:prstGeom>
              <a:solidFill>
                <a:srgbClr val="99CC00">
                  <a:alpha val="50195"/>
                </a:srgbClr>
              </a:solidFill>
              <a:ln w="9525">
                <a:solidFill>
                  <a:srgbClr val="336600"/>
                </a:solidFill>
                <a:miter lim="800000"/>
                <a:headEnd/>
                <a:tailEnd/>
              </a:ln>
            </p:spPr>
            <p:txBody>
              <a:bodyPr wrap="none" anchor="ctr"/>
              <a:lstStyle/>
              <a:p>
                <a:pPr algn="ctr">
                  <a:defRPr/>
                </a:pPr>
                <a:r>
                  <a:rPr lang="en-GB" sz="1600" dirty="0">
                    <a:solidFill>
                      <a:schemeClr val="tx2"/>
                    </a:solidFill>
                    <a:latin typeface="+mn-lt"/>
                  </a:rPr>
                  <a:t>Green water footprint</a:t>
                </a:r>
              </a:p>
            </p:txBody>
          </p:sp>
        </p:grpSp>
        <p:grpSp>
          <p:nvGrpSpPr>
            <p:cNvPr id="4" name="Group 66"/>
            <p:cNvGrpSpPr>
              <a:grpSpLocks/>
            </p:cNvGrpSpPr>
            <p:nvPr/>
          </p:nvGrpSpPr>
          <p:grpSpPr bwMode="auto">
            <a:xfrm>
              <a:off x="2565400" y="3833813"/>
              <a:ext cx="5095875" cy="738187"/>
              <a:chOff x="1616" y="2415"/>
              <a:chExt cx="3210" cy="465"/>
            </a:xfrm>
          </p:grpSpPr>
          <p:sp>
            <p:nvSpPr>
              <p:cNvPr id="15377" name="Rectangle 61"/>
              <p:cNvSpPr>
                <a:spLocks noChangeArrowheads="1"/>
              </p:cNvSpPr>
              <p:nvPr/>
            </p:nvSpPr>
            <p:spPr bwMode="auto">
              <a:xfrm>
                <a:off x="1616" y="2415"/>
                <a:ext cx="1405" cy="464"/>
              </a:xfrm>
              <a:prstGeom prst="rect">
                <a:avLst/>
              </a:prstGeom>
              <a:solidFill>
                <a:srgbClr val="3366FF">
                  <a:alpha val="50980"/>
                </a:srgbClr>
              </a:solidFill>
              <a:ln w="9525">
                <a:solidFill>
                  <a:schemeClr val="accent6">
                    <a:lumMod val="50000"/>
                  </a:schemeClr>
                </a:solidFill>
                <a:miter lim="800000"/>
                <a:headEnd/>
                <a:tailEnd/>
              </a:ln>
            </p:spPr>
            <p:txBody>
              <a:bodyPr wrap="none" anchor="ctr"/>
              <a:lstStyle/>
              <a:p>
                <a:pPr algn="ctr">
                  <a:defRPr/>
                </a:pPr>
                <a:r>
                  <a:rPr lang="en-GB" sz="1600" dirty="0">
                    <a:solidFill>
                      <a:schemeClr val="tx2"/>
                    </a:solidFill>
                    <a:latin typeface="+mn-lt"/>
                  </a:rPr>
                  <a:t>Blue water </a:t>
                </a:r>
                <a:r>
                  <a:rPr lang="en-GB" sz="1600" dirty="0">
                    <a:solidFill>
                      <a:schemeClr val="tx2"/>
                    </a:solidFill>
                    <a:latin typeface="+mn-lt"/>
                    <a:cs typeface="Arial" pitchFamily="34" charset="0"/>
                  </a:rPr>
                  <a:t>footprint</a:t>
                </a:r>
              </a:p>
            </p:txBody>
          </p:sp>
          <p:sp>
            <p:nvSpPr>
              <p:cNvPr id="15378" name="Rectangle 62"/>
              <p:cNvSpPr>
                <a:spLocks noChangeArrowheads="1"/>
              </p:cNvSpPr>
              <p:nvPr/>
            </p:nvSpPr>
            <p:spPr bwMode="auto">
              <a:xfrm>
                <a:off x="3421" y="2416"/>
                <a:ext cx="1405" cy="464"/>
              </a:xfrm>
              <a:prstGeom prst="rect">
                <a:avLst/>
              </a:prstGeom>
              <a:solidFill>
                <a:srgbClr val="3366FF">
                  <a:alpha val="50980"/>
                </a:srgbClr>
              </a:solidFill>
              <a:ln w="9525">
                <a:solidFill>
                  <a:schemeClr val="accent6">
                    <a:lumMod val="50000"/>
                  </a:schemeClr>
                </a:solidFill>
                <a:miter lim="800000"/>
                <a:headEnd/>
                <a:tailEnd/>
              </a:ln>
            </p:spPr>
            <p:txBody>
              <a:bodyPr wrap="none" anchor="ctr"/>
              <a:lstStyle/>
              <a:p>
                <a:pPr algn="ctr">
                  <a:defRPr/>
                </a:pPr>
                <a:r>
                  <a:rPr lang="en-GB" sz="1600" dirty="0">
                    <a:solidFill>
                      <a:schemeClr val="tx2"/>
                    </a:solidFill>
                    <a:latin typeface="+mn-lt"/>
                  </a:rPr>
                  <a:t>Blue water footprint</a:t>
                </a:r>
              </a:p>
            </p:txBody>
          </p:sp>
        </p:grpSp>
        <p:grpSp>
          <p:nvGrpSpPr>
            <p:cNvPr id="5" name="Group 67"/>
            <p:cNvGrpSpPr>
              <a:grpSpLocks/>
            </p:cNvGrpSpPr>
            <p:nvPr/>
          </p:nvGrpSpPr>
          <p:grpSpPr bwMode="auto">
            <a:xfrm>
              <a:off x="2566988" y="5059363"/>
              <a:ext cx="5097462" cy="754062"/>
              <a:chOff x="1617" y="3187"/>
              <a:chExt cx="3211" cy="475"/>
            </a:xfrm>
          </p:grpSpPr>
          <p:sp>
            <p:nvSpPr>
              <p:cNvPr id="15373" name="Rectangle 63"/>
              <p:cNvSpPr>
                <a:spLocks noChangeArrowheads="1"/>
              </p:cNvSpPr>
              <p:nvPr/>
            </p:nvSpPr>
            <p:spPr bwMode="auto">
              <a:xfrm>
                <a:off x="1617" y="3198"/>
                <a:ext cx="1405" cy="464"/>
              </a:xfrm>
              <a:prstGeom prst="rect">
                <a:avLst/>
              </a:prstGeom>
              <a:solidFill>
                <a:schemeClr val="tx1">
                  <a:alpha val="21960"/>
                </a:schemeClr>
              </a:solidFill>
              <a:ln w="9525">
                <a:solidFill>
                  <a:schemeClr val="tx1"/>
                </a:solidFill>
                <a:miter lim="800000"/>
                <a:headEnd/>
                <a:tailEnd/>
              </a:ln>
            </p:spPr>
            <p:txBody>
              <a:bodyPr wrap="none" anchor="ctr"/>
              <a:lstStyle/>
              <a:p>
                <a:pPr algn="ctr">
                  <a:defRPr/>
                </a:pPr>
                <a:r>
                  <a:rPr lang="en-GB" sz="1600" dirty="0">
                    <a:solidFill>
                      <a:schemeClr val="tx2"/>
                    </a:solidFill>
                    <a:latin typeface="+mn-lt"/>
                  </a:rPr>
                  <a:t>Grey water footprint</a:t>
                </a:r>
              </a:p>
            </p:txBody>
          </p:sp>
          <p:sp>
            <p:nvSpPr>
              <p:cNvPr id="15374" name="Rectangle 64"/>
              <p:cNvSpPr>
                <a:spLocks noChangeArrowheads="1"/>
              </p:cNvSpPr>
              <p:nvPr/>
            </p:nvSpPr>
            <p:spPr bwMode="auto">
              <a:xfrm>
                <a:off x="3423" y="3187"/>
                <a:ext cx="1405" cy="464"/>
              </a:xfrm>
              <a:prstGeom prst="rect">
                <a:avLst/>
              </a:prstGeom>
              <a:solidFill>
                <a:schemeClr val="tx1">
                  <a:alpha val="21960"/>
                </a:schemeClr>
              </a:solidFill>
              <a:ln w="9525">
                <a:solidFill>
                  <a:schemeClr val="tx1"/>
                </a:solidFill>
                <a:miter lim="800000"/>
                <a:headEnd/>
                <a:tailEnd/>
              </a:ln>
            </p:spPr>
            <p:txBody>
              <a:bodyPr wrap="none" anchor="ctr"/>
              <a:lstStyle/>
              <a:p>
                <a:pPr algn="ctr">
                  <a:defRPr/>
                </a:pPr>
                <a:r>
                  <a:rPr lang="en-GB" sz="1600" dirty="0">
                    <a:solidFill>
                      <a:schemeClr val="tx2"/>
                    </a:solidFill>
                    <a:latin typeface="+mn-lt"/>
                  </a:rPr>
                  <a:t>Grey water footprint</a:t>
                </a:r>
              </a:p>
            </p:txBody>
          </p:sp>
        </p:grpSp>
      </p:grpSp>
      <p:grpSp>
        <p:nvGrpSpPr>
          <p:cNvPr id="6" name="Group 74"/>
          <p:cNvGrpSpPr>
            <a:grpSpLocks/>
          </p:cNvGrpSpPr>
          <p:nvPr/>
        </p:nvGrpSpPr>
        <p:grpSpPr bwMode="auto">
          <a:xfrm>
            <a:off x="2403475" y="2341563"/>
            <a:ext cx="6386513" cy="3314700"/>
            <a:chOff x="1514" y="1675"/>
            <a:chExt cx="4023" cy="2088"/>
          </a:xfrm>
        </p:grpSpPr>
        <p:sp>
          <p:nvSpPr>
            <p:cNvPr id="15371" name="Rectangle 71"/>
            <p:cNvSpPr>
              <a:spLocks noChangeArrowheads="1"/>
            </p:cNvSpPr>
            <p:nvPr/>
          </p:nvSpPr>
          <p:spPr bwMode="auto">
            <a:xfrm>
              <a:off x="1519" y="1675"/>
              <a:ext cx="4018" cy="1311"/>
            </a:xfrm>
            <a:prstGeom prst="rect">
              <a:avLst/>
            </a:prstGeom>
            <a:noFill/>
            <a:ln w="31750">
              <a:solidFill>
                <a:srgbClr val="F8F8F8"/>
              </a:solidFill>
              <a:miter lim="800000"/>
              <a:headEnd/>
              <a:tailEnd/>
            </a:ln>
          </p:spPr>
          <p:txBody>
            <a:bodyPr vert="vert" wrap="none"/>
            <a:lstStyle/>
            <a:p>
              <a:pPr algn="ctr">
                <a:defRPr/>
              </a:pPr>
              <a:r>
                <a:rPr lang="en-GB" sz="1900" dirty="0">
                  <a:solidFill>
                    <a:schemeClr val="tx2"/>
                  </a:solidFill>
                  <a:latin typeface="+mn-lt"/>
                </a:rPr>
                <a:t>Water</a:t>
              </a:r>
            </a:p>
            <a:p>
              <a:pPr algn="ctr">
                <a:defRPr/>
              </a:pPr>
              <a:r>
                <a:rPr lang="en-GB" sz="1900" dirty="0">
                  <a:solidFill>
                    <a:schemeClr val="tx2"/>
                  </a:solidFill>
                  <a:latin typeface="+mn-lt"/>
                </a:rPr>
                <a:t>consumption</a:t>
              </a:r>
            </a:p>
          </p:txBody>
        </p:sp>
        <p:sp>
          <p:nvSpPr>
            <p:cNvPr id="15372" name="Rectangle 72"/>
            <p:cNvSpPr>
              <a:spLocks noChangeArrowheads="1"/>
            </p:cNvSpPr>
            <p:nvPr/>
          </p:nvSpPr>
          <p:spPr bwMode="auto">
            <a:xfrm>
              <a:off x="1514" y="3083"/>
              <a:ext cx="4018" cy="680"/>
            </a:xfrm>
            <a:prstGeom prst="rect">
              <a:avLst/>
            </a:prstGeom>
            <a:noFill/>
            <a:ln w="31750">
              <a:solidFill>
                <a:srgbClr val="F8F8F8"/>
              </a:solidFill>
              <a:miter lim="800000"/>
              <a:headEnd/>
              <a:tailEnd/>
            </a:ln>
          </p:spPr>
          <p:txBody>
            <a:bodyPr vert="vert" wrap="none"/>
            <a:lstStyle/>
            <a:p>
              <a:pPr algn="ctr">
                <a:defRPr/>
              </a:pPr>
              <a:r>
                <a:rPr lang="en-GB" sz="1900" dirty="0">
                  <a:solidFill>
                    <a:schemeClr val="tx2"/>
                  </a:solidFill>
                  <a:latin typeface="+mn-lt"/>
                </a:rPr>
                <a:t>Water </a:t>
              </a:r>
            </a:p>
            <a:p>
              <a:pPr algn="ctr">
                <a:defRPr/>
              </a:pPr>
              <a:r>
                <a:rPr lang="en-GB" sz="1900" dirty="0">
                  <a:solidFill>
                    <a:schemeClr val="tx2"/>
                  </a:solidFill>
                  <a:latin typeface="+mn-lt"/>
                </a:rPr>
                <a:t>pollution</a:t>
              </a:r>
            </a:p>
          </p:txBody>
        </p:sp>
      </p:grpSp>
      <p:sp>
        <p:nvSpPr>
          <p:cNvPr id="200721"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solidFill>
                  <a:srgbClr val="F8F8F8"/>
                </a:solidFill>
                <a:latin typeface="Arial" pitchFamily="34" charset="0"/>
              </a:rPr>
              <a:t>[Hoekstra et al., 2011]</a:t>
            </a:r>
            <a:endParaRPr lang="en-GB" sz="1200">
              <a:solidFill>
                <a:srgbClr val="F8F8F8"/>
              </a:solidFill>
              <a:latin typeface="Arial" pitchFamily="34" charset="0"/>
            </a:endParaRPr>
          </a:p>
        </p:txBody>
      </p:sp>
      <p:grpSp>
        <p:nvGrpSpPr>
          <p:cNvPr id="7" name="Groep 23"/>
          <p:cNvGrpSpPr>
            <a:grpSpLocks/>
          </p:cNvGrpSpPr>
          <p:nvPr/>
        </p:nvGrpSpPr>
        <p:grpSpPr bwMode="auto">
          <a:xfrm>
            <a:off x="50800" y="3040063"/>
            <a:ext cx="4873625" cy="1309687"/>
            <a:chOff x="50329" y="3357562"/>
            <a:chExt cx="4874096" cy="1309688"/>
          </a:xfrm>
        </p:grpSpPr>
        <p:grpSp>
          <p:nvGrpSpPr>
            <p:cNvPr id="8" name="Groep 21"/>
            <p:cNvGrpSpPr>
              <a:grpSpLocks/>
            </p:cNvGrpSpPr>
            <p:nvPr/>
          </p:nvGrpSpPr>
          <p:grpSpPr bwMode="auto">
            <a:xfrm>
              <a:off x="163513" y="3743325"/>
              <a:ext cx="4760912" cy="923925"/>
              <a:chOff x="163513" y="3743325"/>
              <a:chExt cx="4760912" cy="923925"/>
            </a:xfrm>
          </p:grpSpPr>
          <p:sp>
            <p:nvSpPr>
              <p:cNvPr id="200724" name="Rectangle 73"/>
              <p:cNvSpPr>
                <a:spLocks noChangeArrowheads="1"/>
              </p:cNvSpPr>
              <p:nvPr/>
            </p:nvSpPr>
            <p:spPr bwMode="auto">
              <a:xfrm>
                <a:off x="163513" y="3743325"/>
                <a:ext cx="4760912" cy="923925"/>
              </a:xfrm>
              <a:prstGeom prst="rect">
                <a:avLst/>
              </a:prstGeom>
              <a:noFill/>
              <a:ln w="31750">
                <a:solidFill>
                  <a:srgbClr val="FFCC00"/>
                </a:solidFill>
                <a:miter lim="800000"/>
                <a:headEnd/>
                <a:tailEnd/>
              </a:ln>
            </p:spPr>
            <p:txBody>
              <a:bodyPr wrap="none" anchor="ctr"/>
              <a:lstStyle/>
              <a:p>
                <a:endParaRPr lang="en-GB">
                  <a:solidFill>
                    <a:srgbClr val="C00000"/>
                  </a:solidFill>
                </a:endParaRPr>
              </a:p>
            </p:txBody>
          </p:sp>
          <p:sp>
            <p:nvSpPr>
              <p:cNvPr id="21" name="Rectangle 61"/>
              <p:cNvSpPr>
                <a:spLocks noChangeArrowheads="1"/>
              </p:cNvSpPr>
              <p:nvPr/>
            </p:nvSpPr>
            <p:spPr bwMode="auto">
              <a:xfrm>
                <a:off x="285302" y="3835399"/>
                <a:ext cx="1857554" cy="736601"/>
              </a:xfrm>
              <a:prstGeom prst="rect">
                <a:avLst/>
              </a:prstGeom>
              <a:noFill/>
              <a:ln w="9525">
                <a:solidFill>
                  <a:srgbClr val="FFCC00"/>
                </a:solidFill>
                <a:miter lim="800000"/>
                <a:headEnd/>
                <a:tailEnd/>
              </a:ln>
            </p:spPr>
            <p:txBody>
              <a:bodyPr wrap="none" anchor="ctr"/>
              <a:lstStyle/>
              <a:p>
                <a:pPr algn="ctr">
                  <a:defRPr/>
                </a:pPr>
                <a:r>
                  <a:rPr lang="en-GB" sz="1600" dirty="0">
                    <a:solidFill>
                      <a:srgbClr val="C00000"/>
                    </a:solidFill>
                    <a:latin typeface="+mn-lt"/>
                  </a:rPr>
                  <a:t>Return flow</a:t>
                </a:r>
                <a:endParaRPr lang="en-GB" sz="1600" dirty="0">
                  <a:solidFill>
                    <a:srgbClr val="C00000"/>
                  </a:solidFill>
                  <a:latin typeface="+mn-lt"/>
                  <a:cs typeface="Arial" pitchFamily="34" charset="0"/>
                </a:endParaRPr>
              </a:p>
            </p:txBody>
          </p:sp>
        </p:grpSp>
        <p:sp>
          <p:nvSpPr>
            <p:cNvPr id="23" name="Tekstvak 22"/>
            <p:cNvSpPr txBox="1"/>
            <p:nvPr/>
          </p:nvSpPr>
          <p:spPr>
            <a:xfrm>
              <a:off x="50329" y="3357562"/>
              <a:ext cx="1857555" cy="338137"/>
            </a:xfrm>
            <a:prstGeom prst="rect">
              <a:avLst/>
            </a:prstGeom>
            <a:noFill/>
          </p:spPr>
          <p:txBody>
            <a:bodyPr>
              <a:spAutoFit/>
            </a:bodyPr>
            <a:lstStyle/>
            <a:p>
              <a:pPr algn="l">
                <a:defRPr/>
              </a:pPr>
              <a:r>
                <a:rPr lang="nl-NL" sz="1600" dirty="0">
                  <a:solidFill>
                    <a:srgbClr val="C00000"/>
                  </a:solidFill>
                  <a:latin typeface="+mn-lt"/>
                </a:rPr>
                <a:t>Water </a:t>
              </a:r>
              <a:r>
                <a:rPr lang="nl-NL" sz="1600" dirty="0" err="1">
                  <a:solidFill>
                    <a:srgbClr val="C00000"/>
                  </a:solidFill>
                  <a:latin typeface="+mn-lt"/>
                </a:rPr>
                <a:t>withdrawal</a:t>
              </a:r>
              <a:endParaRPr lang="nl-NL" sz="1600" dirty="0">
                <a:solidFill>
                  <a:srgbClr val="C00000"/>
                </a:solidFill>
                <a:latin typeface="+mn-lt"/>
              </a:endParaRPr>
            </a:p>
          </p:txBody>
        </p:sp>
      </p:grpSp>
      <p:grpSp>
        <p:nvGrpSpPr>
          <p:cNvPr id="9" name="Groep 25"/>
          <p:cNvGrpSpPr>
            <a:grpSpLocks/>
          </p:cNvGrpSpPr>
          <p:nvPr/>
        </p:nvGrpSpPr>
        <p:grpSpPr bwMode="auto">
          <a:xfrm>
            <a:off x="285750" y="4397375"/>
            <a:ext cx="1482725" cy="1571625"/>
            <a:chOff x="0" y="4715149"/>
            <a:chExt cx="1483098" cy="1571371"/>
          </a:xfrm>
        </p:grpSpPr>
        <p:sp>
          <p:nvSpPr>
            <p:cNvPr id="200728" name="Text Box 172"/>
            <p:cNvSpPr txBox="1">
              <a:spLocks noChangeArrowheads="1"/>
            </p:cNvSpPr>
            <p:nvPr/>
          </p:nvSpPr>
          <p:spPr bwMode="auto">
            <a:xfrm>
              <a:off x="0" y="5455523"/>
              <a:ext cx="1483098"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nl-NL" sz="1600" dirty="0">
                  <a:solidFill>
                    <a:srgbClr val="C00000"/>
                  </a:solidFill>
                  <a:latin typeface="Arial" pitchFamily="34" charset="0"/>
                </a:rPr>
                <a:t>The traditional</a:t>
              </a:r>
            </a:p>
            <a:p>
              <a:pPr algn="ctr"/>
              <a:r>
                <a:rPr lang="nl-NL" sz="1600" dirty="0">
                  <a:solidFill>
                    <a:srgbClr val="C00000"/>
                  </a:solidFill>
                  <a:latin typeface="Arial" pitchFamily="34" charset="0"/>
                </a:rPr>
                <a:t>statistics</a:t>
              </a:r>
            </a:p>
            <a:p>
              <a:pPr algn="ctr"/>
              <a:r>
                <a:rPr lang="nl-NL" sz="1600" dirty="0">
                  <a:solidFill>
                    <a:srgbClr val="C00000"/>
                  </a:solidFill>
                  <a:latin typeface="Arial" pitchFamily="34" charset="0"/>
                </a:rPr>
                <a:t>on water use</a:t>
              </a:r>
              <a:endParaRPr lang="en-GB" sz="1600" dirty="0">
                <a:solidFill>
                  <a:srgbClr val="C00000"/>
                </a:solidFill>
                <a:latin typeface="Arial" pitchFamily="34" charset="0"/>
              </a:endParaRPr>
            </a:p>
          </p:txBody>
        </p:sp>
        <p:sp>
          <p:nvSpPr>
            <p:cNvPr id="200729" name="Line 38"/>
            <p:cNvSpPr>
              <a:spLocks noChangeShapeType="1"/>
            </p:cNvSpPr>
            <p:nvPr/>
          </p:nvSpPr>
          <p:spPr bwMode="auto">
            <a:xfrm flipV="1">
              <a:off x="785792" y="4715149"/>
              <a:ext cx="500070" cy="714512"/>
            </a:xfrm>
            <a:prstGeom prst="line">
              <a:avLst/>
            </a:prstGeom>
            <a:ln>
              <a:headEnd/>
              <a:tailEnd type="stealth" w="med" len="med"/>
            </a:ln>
          </p:spPr>
          <p:style>
            <a:lnRef idx="1">
              <a:schemeClr val="dk1"/>
            </a:lnRef>
            <a:fillRef idx="0">
              <a:schemeClr val="dk1"/>
            </a:fillRef>
            <a:effectRef idx="0">
              <a:schemeClr val="dk1"/>
            </a:effectRef>
            <a:fontRef idx="minor">
              <a:schemeClr val="tx1"/>
            </a:fontRef>
          </p:style>
          <p:txBody>
            <a:bodyPr/>
            <a:lstStyle/>
            <a:p>
              <a:endParaRPr lang="en-US"/>
            </a:p>
          </p:txBody>
        </p:sp>
      </p:grpSp>
      <p:pic>
        <p:nvPicPr>
          <p:cNvPr id="200730" name="Afbeelding 9" descr="voet lichtblauw-donkerblauw.jpg"/>
          <p:cNvPicPr>
            <a:picLocks noChangeAspect="1"/>
          </p:cNvPicPr>
          <p:nvPr/>
        </p:nvPicPr>
        <p:blipFill>
          <a:blip r:embed="rId3"/>
          <a:srcRect/>
          <a:stretch>
            <a:fillRect/>
          </a:stretch>
        </p:blipFill>
        <p:spPr bwMode="auto">
          <a:xfrm>
            <a:off x="125413" y="128588"/>
            <a:ext cx="342900" cy="747712"/>
          </a:xfrm>
          <a:prstGeom prst="rect">
            <a:avLst/>
          </a:prstGeom>
          <a:noFill/>
          <a:ln w="9525">
            <a:noFill/>
            <a:miter lim="800000"/>
            <a:headEnd/>
            <a:tailEnd/>
          </a:ln>
        </p:spPr>
      </p:pic>
      <p:sp>
        <p:nvSpPr>
          <p:cNvPr id="200731" name="Rectangle 2"/>
          <p:cNvSpPr>
            <a:spLocks noChangeArrowheads="1"/>
          </p:cNvSpPr>
          <p:nvPr/>
        </p:nvSpPr>
        <p:spPr bwMode="auto">
          <a:xfrm>
            <a:off x="539750" y="152400"/>
            <a:ext cx="8451850" cy="685800"/>
          </a:xfrm>
          <a:prstGeom prst="rect">
            <a:avLst/>
          </a:prstGeom>
          <a:noFill/>
          <a:ln w="9525">
            <a:noFill/>
            <a:miter lim="800000"/>
            <a:headEnd/>
            <a:tailEnd/>
          </a:ln>
        </p:spPr>
        <p:txBody>
          <a:bodyPr anchor="ctr"/>
          <a:lstStyle/>
          <a:p>
            <a:pPr algn="l">
              <a:lnSpc>
                <a:spcPct val="110000"/>
              </a:lnSpc>
            </a:pPr>
            <a:r>
              <a:rPr lang="en-US" sz="2600" dirty="0">
                <a:latin typeface="Arial" pitchFamily="34" charset="0"/>
              </a:rPr>
              <a:t>Components of a water footprint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http://sitemaker.umich.edu/section4group6/files/irrigation.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4259" name="Rectangle 1027"/>
          <p:cNvSpPr>
            <a:spLocks noGrp="1" noChangeArrowheads="1"/>
          </p:cNvSpPr>
          <p:nvPr>
            <p:ph type="title" idx="4294967295"/>
          </p:nvPr>
        </p:nvSpPr>
        <p:spPr>
          <a:xfrm>
            <a:off x="0" y="0"/>
            <a:ext cx="9144000" cy="1143000"/>
          </a:xfrm>
        </p:spPr>
        <p:txBody>
          <a:bodyPr/>
          <a:lstStyle/>
          <a:p>
            <a:r>
              <a:rPr lang="en-GB" sz="2600" b="0" smtClean="0">
                <a:solidFill>
                  <a:schemeClr val="bg1"/>
                </a:solidFill>
              </a:rPr>
              <a:t>Crop water use</a:t>
            </a:r>
          </a:p>
        </p:txBody>
      </p:sp>
      <p:sp>
        <p:nvSpPr>
          <p:cNvPr id="224260" name="Rectangle 3"/>
          <p:cNvSpPr txBox="1">
            <a:spLocks noChangeArrowheads="1"/>
          </p:cNvSpPr>
          <p:nvPr/>
        </p:nvSpPr>
        <p:spPr bwMode="auto">
          <a:xfrm>
            <a:off x="685800" y="4800600"/>
            <a:ext cx="8305800" cy="2057400"/>
          </a:xfrm>
          <a:prstGeom prst="rect">
            <a:avLst/>
          </a:prstGeom>
          <a:noFill/>
          <a:ln w="9525">
            <a:noFill/>
            <a:miter lim="800000"/>
            <a:headEnd/>
            <a:tailEnd/>
          </a:ln>
        </p:spPr>
        <p:txBody>
          <a:bodyPr/>
          <a:lstStyle/>
          <a:p>
            <a:pPr marL="457200" indent="-457200" algn="l">
              <a:spcBef>
                <a:spcPct val="20000"/>
              </a:spcBef>
              <a:buClr>
                <a:srgbClr val="CCFFFF"/>
              </a:buClr>
              <a:buSzPct val="80000"/>
              <a:buFont typeface="Monotype Sorts" pitchFamily="2" charset="2"/>
              <a:buNone/>
            </a:pPr>
            <a:r>
              <a:rPr lang="en-GB" sz="2000">
                <a:solidFill>
                  <a:schemeClr val="bg1"/>
                </a:solidFill>
                <a:latin typeface="Arial" pitchFamily="34" charset="0"/>
              </a:rPr>
              <a:t>Green water evapotranspiration = </a:t>
            </a:r>
          </a:p>
          <a:p>
            <a:pPr marL="457200" indent="-457200" algn="l">
              <a:spcBef>
                <a:spcPct val="20000"/>
              </a:spcBef>
              <a:buClr>
                <a:srgbClr val="CCFFFF"/>
              </a:buClr>
              <a:buSzPct val="80000"/>
              <a:buFont typeface="Monotype Sorts" pitchFamily="2" charset="2"/>
              <a:buNone/>
            </a:pPr>
            <a:r>
              <a:rPr lang="en-GB" sz="2000">
                <a:solidFill>
                  <a:schemeClr val="bg1"/>
                </a:solidFill>
                <a:latin typeface="Arial" pitchFamily="34" charset="0"/>
              </a:rPr>
              <a:t>	min (crop water requirement, effective precipitation)</a:t>
            </a:r>
          </a:p>
          <a:p>
            <a:pPr marL="457200" indent="-457200" algn="l">
              <a:spcBef>
                <a:spcPct val="20000"/>
              </a:spcBef>
              <a:buClr>
                <a:srgbClr val="CCFFFF"/>
              </a:buClr>
              <a:buSzPct val="80000"/>
              <a:buFont typeface="Monotype Sorts" pitchFamily="2" charset="2"/>
              <a:buNone/>
            </a:pPr>
            <a:endParaRPr lang="en-GB" sz="2000">
              <a:solidFill>
                <a:schemeClr val="bg1"/>
              </a:solidFill>
              <a:latin typeface="Arial" pitchFamily="34" charset="0"/>
            </a:endParaRPr>
          </a:p>
          <a:p>
            <a:pPr marL="457200" indent="-457200" algn="l">
              <a:spcBef>
                <a:spcPct val="20000"/>
              </a:spcBef>
              <a:buClr>
                <a:srgbClr val="CCFFFF"/>
              </a:buClr>
              <a:buSzPct val="80000"/>
              <a:buFont typeface="Monotype Sorts" pitchFamily="2" charset="2"/>
              <a:buNone/>
            </a:pPr>
            <a:r>
              <a:rPr lang="en-GB" sz="2000">
                <a:solidFill>
                  <a:schemeClr val="bg1"/>
                </a:solidFill>
                <a:latin typeface="Arial" pitchFamily="34" charset="0"/>
              </a:rPr>
              <a:t>Blue water evapotranspiration = </a:t>
            </a:r>
          </a:p>
          <a:p>
            <a:pPr marL="457200" indent="-457200" algn="l">
              <a:spcBef>
                <a:spcPct val="20000"/>
              </a:spcBef>
              <a:buClr>
                <a:srgbClr val="CCFFFF"/>
              </a:buClr>
              <a:buSzPct val="80000"/>
              <a:buFont typeface="Monotype Sorts" pitchFamily="2" charset="2"/>
              <a:buNone/>
            </a:pPr>
            <a:r>
              <a:rPr lang="en-GB" sz="2000">
                <a:solidFill>
                  <a:schemeClr val="bg1"/>
                </a:solidFill>
                <a:latin typeface="Arial" pitchFamily="34" charset="0"/>
              </a:rPr>
              <a:t>	min (irrigation requirement, effective irrigation)</a:t>
            </a:r>
          </a:p>
          <a:p>
            <a:pPr marL="457200" indent="-457200" algn="l">
              <a:spcBef>
                <a:spcPct val="20000"/>
              </a:spcBef>
              <a:buClr>
                <a:srgbClr val="CCFFFF"/>
              </a:buClr>
              <a:buSzPct val="80000"/>
              <a:buFont typeface="Monotype Sorts" pitchFamily="2" charset="2"/>
              <a:buAutoNum type="arabicPeriod"/>
            </a:pPr>
            <a:endParaRPr lang="nl-NL">
              <a:solidFill>
                <a:srgbClr val="CCFFFF"/>
              </a:solidFill>
              <a:latin typeface="Arial" pitchFamily="34" charset="0"/>
            </a:endParaRPr>
          </a:p>
          <a:p>
            <a:pPr marL="457200" indent="-457200" algn="l">
              <a:spcBef>
                <a:spcPct val="20000"/>
              </a:spcBef>
              <a:buClr>
                <a:srgbClr val="CCFFFF"/>
              </a:buClr>
              <a:buSzPct val="80000"/>
              <a:buFont typeface="Monotype Sorts" pitchFamily="2" charset="2"/>
              <a:buNone/>
            </a:pPr>
            <a:r>
              <a:rPr lang="nl-NL">
                <a:solidFill>
                  <a:srgbClr val="CCFFFF"/>
                </a:solidFill>
                <a:latin typeface="Arial" pitchFamily="34" charset="0"/>
              </a:rPr>
              <a:t>	</a:t>
            </a:r>
            <a:endParaRPr lang="en-GB">
              <a:solidFill>
                <a:srgbClr val="CCFFFF"/>
              </a:solidFill>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2"/>
          <p:cNvSpPr>
            <a:spLocks noGrp="1"/>
          </p:cNvSpPr>
          <p:nvPr>
            <p:ph type="sldNum" sz="quarter" idx="12"/>
          </p:nvPr>
        </p:nvSpPr>
        <p:spPr/>
        <p:txBody>
          <a:bodyPr/>
          <a:lstStyle/>
          <a:p>
            <a:fld id="{0E5B5129-A063-405C-87F3-69A165BCEF1E}" type="slidenum">
              <a:rPr lang="en-US"/>
              <a:pPr/>
              <a:t>3</a:t>
            </a:fld>
            <a:endParaRPr lang="en-US"/>
          </a:p>
        </p:txBody>
      </p:sp>
      <p:sp>
        <p:nvSpPr>
          <p:cNvPr id="67586"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Basic Cycle</a:t>
            </a:r>
            <a:endParaRPr lang="de-CH"/>
          </a:p>
        </p:txBody>
      </p:sp>
      <p:grpSp>
        <p:nvGrpSpPr>
          <p:cNvPr id="2" name="Group 3"/>
          <p:cNvGrpSpPr>
            <a:grpSpLocks/>
          </p:cNvGrpSpPr>
          <p:nvPr/>
        </p:nvGrpSpPr>
        <p:grpSpPr bwMode="auto">
          <a:xfrm>
            <a:off x="250825" y="719138"/>
            <a:ext cx="8642350" cy="5616575"/>
            <a:chOff x="158" y="453"/>
            <a:chExt cx="5444" cy="3538"/>
          </a:xfrm>
        </p:grpSpPr>
        <p:grpSp>
          <p:nvGrpSpPr>
            <p:cNvPr id="3" name="Group 4"/>
            <p:cNvGrpSpPr>
              <a:grpSpLocks/>
            </p:cNvGrpSpPr>
            <p:nvPr/>
          </p:nvGrpSpPr>
          <p:grpSpPr bwMode="auto">
            <a:xfrm>
              <a:off x="158" y="453"/>
              <a:ext cx="5441" cy="3538"/>
              <a:chOff x="158" y="453"/>
              <a:chExt cx="5441" cy="3538"/>
            </a:xfrm>
          </p:grpSpPr>
          <p:pic>
            <p:nvPicPr>
              <p:cNvPr id="67589" name="Picture 5" descr="ciclo hidrologico XXa"/>
              <p:cNvPicPr>
                <a:picLocks noChangeAspect="1" noChangeArrowheads="1"/>
              </p:cNvPicPr>
              <p:nvPr/>
            </p:nvPicPr>
            <p:blipFill>
              <a:blip r:embed="rId2"/>
              <a:srcRect/>
              <a:stretch>
                <a:fillRect/>
              </a:stretch>
            </p:blipFill>
            <p:spPr bwMode="auto">
              <a:xfrm>
                <a:off x="158" y="453"/>
                <a:ext cx="5441" cy="3538"/>
              </a:xfrm>
              <a:prstGeom prst="rect">
                <a:avLst/>
              </a:prstGeom>
              <a:noFill/>
              <a:ln w="9525">
                <a:solidFill>
                  <a:schemeClr val="tx1"/>
                </a:solidFill>
                <a:miter lim="800000"/>
                <a:headEnd/>
                <a:tailEnd/>
              </a:ln>
            </p:spPr>
          </p:pic>
          <p:sp>
            <p:nvSpPr>
              <p:cNvPr id="67590" name="Text Box 6"/>
              <p:cNvSpPr txBox="1">
                <a:spLocks noChangeAspect="1" noChangeArrowheads="1"/>
              </p:cNvSpPr>
              <p:nvPr/>
            </p:nvSpPr>
            <p:spPr bwMode="auto">
              <a:xfrm>
                <a:off x="4352" y="2499"/>
                <a:ext cx="457" cy="192"/>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Ocean</a:t>
                </a:r>
              </a:p>
            </p:txBody>
          </p:sp>
          <p:sp>
            <p:nvSpPr>
              <p:cNvPr id="67591" name="Text Box 7"/>
              <p:cNvSpPr txBox="1">
                <a:spLocks noChangeAspect="1" noChangeArrowheads="1"/>
              </p:cNvSpPr>
              <p:nvPr/>
            </p:nvSpPr>
            <p:spPr bwMode="auto">
              <a:xfrm>
                <a:off x="2789" y="1389"/>
                <a:ext cx="885" cy="276"/>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chemeClr val="tx1"/>
                    </a:solidFill>
                  </a:rPr>
                  <a:t>Evaporation</a:t>
                </a:r>
              </a:p>
              <a:p>
                <a:pPr eaLnBrk="0" hangingPunct="0">
                  <a:lnSpc>
                    <a:spcPct val="95000"/>
                  </a:lnSpc>
                </a:pPr>
                <a:r>
                  <a:rPr lang="es-ES_tradnl" sz="1200" b="1">
                    <a:solidFill>
                      <a:schemeClr val="tx1"/>
                    </a:solidFill>
                  </a:rPr>
                  <a:t>Evaporation (ET)</a:t>
                </a:r>
              </a:p>
            </p:txBody>
          </p:sp>
          <p:sp>
            <p:nvSpPr>
              <p:cNvPr id="67592" name="Text Box 8"/>
              <p:cNvSpPr txBox="1">
                <a:spLocks noChangeAspect="1" noChangeArrowheads="1"/>
              </p:cNvSpPr>
              <p:nvPr/>
            </p:nvSpPr>
            <p:spPr bwMode="auto">
              <a:xfrm>
                <a:off x="2832" y="2771"/>
                <a:ext cx="438" cy="192"/>
              </a:xfrm>
              <a:prstGeom prst="rect">
                <a:avLst/>
              </a:prstGeom>
              <a:noFill/>
              <a:ln w="9525">
                <a:noFill/>
                <a:miter lim="800000"/>
                <a:headEnd/>
                <a:tailEnd/>
              </a:ln>
              <a:effectLst/>
            </p:spPr>
            <p:txBody>
              <a:bodyPr wrap="none">
                <a:spAutoFit/>
              </a:bodyPr>
              <a:lstStyle/>
              <a:p>
                <a:pPr algn="l" eaLnBrk="0" hangingPunct="0"/>
                <a:r>
                  <a:rPr lang="es-ES_tradnl" sz="1400" b="1">
                    <a:solidFill>
                      <a:schemeClr val="tx1"/>
                    </a:solidFill>
                  </a:rPr>
                  <a:t>runoff</a:t>
                </a:r>
              </a:p>
            </p:txBody>
          </p:sp>
          <p:sp>
            <p:nvSpPr>
              <p:cNvPr id="67593" name="Text Box 9"/>
              <p:cNvSpPr txBox="1">
                <a:spLocks noChangeAspect="1" noChangeArrowheads="1"/>
              </p:cNvSpPr>
              <p:nvPr/>
            </p:nvSpPr>
            <p:spPr bwMode="auto">
              <a:xfrm>
                <a:off x="242" y="1184"/>
                <a:ext cx="774" cy="192"/>
              </a:xfrm>
              <a:prstGeom prst="rect">
                <a:avLst/>
              </a:prstGeom>
              <a:noFill/>
              <a:ln w="9525">
                <a:noFill/>
                <a:miter lim="800000"/>
                <a:headEnd/>
                <a:tailEnd/>
              </a:ln>
              <a:effectLst/>
            </p:spPr>
            <p:txBody>
              <a:bodyPr lIns="0" rIns="0">
                <a:spAutoFit/>
              </a:bodyPr>
              <a:lstStyle/>
              <a:p>
                <a:pPr eaLnBrk="0" hangingPunct="0"/>
                <a:r>
                  <a:rPr lang="es-ES_tradnl" sz="1400" b="1">
                    <a:solidFill>
                      <a:schemeClr val="tx1"/>
                    </a:solidFill>
                  </a:rPr>
                  <a:t>Precipitation</a:t>
                </a:r>
              </a:p>
            </p:txBody>
          </p:sp>
          <p:sp>
            <p:nvSpPr>
              <p:cNvPr id="67594" name="AutoShape 10"/>
              <p:cNvSpPr>
                <a:spLocks noChangeAspect="1" noChangeArrowheads="1"/>
              </p:cNvSpPr>
              <p:nvPr/>
            </p:nvSpPr>
            <p:spPr bwMode="auto">
              <a:xfrm>
                <a:off x="533" y="1412"/>
                <a:ext cx="141" cy="422"/>
              </a:xfrm>
              <a:prstGeom prst="downArrow">
                <a:avLst>
                  <a:gd name="adj1" fmla="val 50000"/>
                  <a:gd name="adj2" fmla="val 74823"/>
                </a:avLst>
              </a:prstGeom>
              <a:solidFill>
                <a:srgbClr val="FF3300"/>
              </a:solidFill>
              <a:ln w="9525">
                <a:solidFill>
                  <a:schemeClr val="tx1"/>
                </a:solidFill>
                <a:miter lim="800000"/>
                <a:headEnd/>
                <a:tailEnd/>
              </a:ln>
              <a:effectLst/>
            </p:spPr>
            <p:txBody>
              <a:bodyPr wrap="none" anchor="ctr"/>
              <a:lstStyle/>
              <a:p>
                <a:endParaRPr lang="en-US"/>
              </a:p>
            </p:txBody>
          </p:sp>
          <p:sp>
            <p:nvSpPr>
              <p:cNvPr id="67595" name="Line 11"/>
              <p:cNvSpPr>
                <a:spLocks noChangeAspect="1" noChangeShapeType="1"/>
              </p:cNvSpPr>
              <p:nvPr/>
            </p:nvSpPr>
            <p:spPr bwMode="auto">
              <a:xfrm>
                <a:off x="2597" y="1974"/>
                <a:ext cx="94" cy="0"/>
              </a:xfrm>
              <a:prstGeom prst="line">
                <a:avLst/>
              </a:prstGeom>
              <a:noFill/>
              <a:ln w="19050">
                <a:solidFill>
                  <a:schemeClr val="accent2"/>
                </a:solidFill>
                <a:round/>
                <a:headEnd/>
                <a:tailEnd/>
              </a:ln>
              <a:effectLst/>
            </p:spPr>
            <p:txBody>
              <a:bodyPr wrap="none" anchor="ctr"/>
              <a:lstStyle/>
              <a:p>
                <a:endParaRPr lang="en-US"/>
              </a:p>
            </p:txBody>
          </p:sp>
          <p:sp>
            <p:nvSpPr>
              <p:cNvPr id="67596" name="Freeform 12" descr="Corcho"/>
              <p:cNvSpPr>
                <a:spLocks noChangeAspect="1"/>
              </p:cNvSpPr>
              <p:nvPr/>
            </p:nvSpPr>
            <p:spPr bwMode="auto">
              <a:xfrm>
                <a:off x="158" y="2947"/>
                <a:ext cx="2703" cy="649"/>
              </a:xfrm>
              <a:custGeom>
                <a:avLst/>
                <a:gdLst/>
                <a:ahLst/>
                <a:cxnLst>
                  <a:cxn ang="0">
                    <a:pos x="2761" y="162"/>
                  </a:cxn>
                  <a:cxn ang="0">
                    <a:pos x="2725" y="210"/>
                  </a:cxn>
                  <a:cxn ang="0">
                    <a:pos x="2677" y="264"/>
                  </a:cxn>
                  <a:cxn ang="0">
                    <a:pos x="2551" y="342"/>
                  </a:cxn>
                  <a:cxn ang="0">
                    <a:pos x="2497" y="384"/>
                  </a:cxn>
                  <a:cxn ang="0">
                    <a:pos x="2461" y="408"/>
                  </a:cxn>
                  <a:cxn ang="0">
                    <a:pos x="2443" y="420"/>
                  </a:cxn>
                  <a:cxn ang="0">
                    <a:pos x="2389" y="456"/>
                  </a:cxn>
                  <a:cxn ang="0">
                    <a:pos x="2335" y="492"/>
                  </a:cxn>
                  <a:cxn ang="0">
                    <a:pos x="2239" y="522"/>
                  </a:cxn>
                  <a:cxn ang="0">
                    <a:pos x="2005" y="594"/>
                  </a:cxn>
                  <a:cxn ang="0">
                    <a:pos x="1873" y="636"/>
                  </a:cxn>
                  <a:cxn ang="0">
                    <a:pos x="1711" y="648"/>
                  </a:cxn>
                  <a:cxn ang="0">
                    <a:pos x="1513" y="654"/>
                  </a:cxn>
                  <a:cxn ang="0">
                    <a:pos x="1159" y="624"/>
                  </a:cxn>
                  <a:cxn ang="0">
                    <a:pos x="1027" y="594"/>
                  </a:cxn>
                  <a:cxn ang="0">
                    <a:pos x="817" y="576"/>
                  </a:cxn>
                  <a:cxn ang="0">
                    <a:pos x="103" y="480"/>
                  </a:cxn>
                  <a:cxn ang="0">
                    <a:pos x="13" y="450"/>
                  </a:cxn>
                  <a:cxn ang="0">
                    <a:pos x="25" y="0"/>
                  </a:cxn>
                  <a:cxn ang="0">
                    <a:pos x="139" y="42"/>
                  </a:cxn>
                  <a:cxn ang="0">
                    <a:pos x="397" y="102"/>
                  </a:cxn>
                  <a:cxn ang="0">
                    <a:pos x="631" y="174"/>
                  </a:cxn>
                  <a:cxn ang="0">
                    <a:pos x="709" y="198"/>
                  </a:cxn>
                  <a:cxn ang="0">
                    <a:pos x="835" y="216"/>
                  </a:cxn>
                  <a:cxn ang="0">
                    <a:pos x="925" y="246"/>
                  </a:cxn>
                  <a:cxn ang="0">
                    <a:pos x="1015" y="288"/>
                  </a:cxn>
                  <a:cxn ang="0">
                    <a:pos x="1297" y="330"/>
                  </a:cxn>
                  <a:cxn ang="0">
                    <a:pos x="1513" y="360"/>
                  </a:cxn>
                  <a:cxn ang="0">
                    <a:pos x="1687" y="408"/>
                  </a:cxn>
                  <a:cxn ang="0">
                    <a:pos x="1933" y="438"/>
                  </a:cxn>
                  <a:cxn ang="0">
                    <a:pos x="2179" y="432"/>
                  </a:cxn>
                  <a:cxn ang="0">
                    <a:pos x="2299" y="402"/>
                  </a:cxn>
                  <a:cxn ang="0">
                    <a:pos x="2551" y="306"/>
                  </a:cxn>
                  <a:cxn ang="0">
                    <a:pos x="2623" y="258"/>
                  </a:cxn>
                  <a:cxn ang="0">
                    <a:pos x="2659" y="246"/>
                  </a:cxn>
                  <a:cxn ang="0">
                    <a:pos x="2677" y="240"/>
                  </a:cxn>
                  <a:cxn ang="0">
                    <a:pos x="2731" y="198"/>
                  </a:cxn>
                  <a:cxn ang="0">
                    <a:pos x="2749" y="192"/>
                  </a:cxn>
                  <a:cxn ang="0">
                    <a:pos x="2761" y="162"/>
                  </a:cxn>
                </a:cxnLst>
                <a:rect l="0" t="0" r="r" b="b"/>
                <a:pathLst>
                  <a:path w="2761" h="664">
                    <a:moveTo>
                      <a:pt x="2761" y="162"/>
                    </a:moveTo>
                    <a:cubicBezTo>
                      <a:pt x="2753" y="187"/>
                      <a:pt x="2744" y="193"/>
                      <a:pt x="2725" y="210"/>
                    </a:cubicBezTo>
                    <a:cubicBezTo>
                      <a:pt x="2707" y="226"/>
                      <a:pt x="2695" y="248"/>
                      <a:pt x="2677" y="264"/>
                    </a:cubicBezTo>
                    <a:cubicBezTo>
                      <a:pt x="2639" y="297"/>
                      <a:pt x="2592" y="315"/>
                      <a:pt x="2551" y="342"/>
                    </a:cubicBezTo>
                    <a:cubicBezTo>
                      <a:pt x="2531" y="355"/>
                      <a:pt x="2516" y="369"/>
                      <a:pt x="2497" y="384"/>
                    </a:cubicBezTo>
                    <a:cubicBezTo>
                      <a:pt x="2486" y="393"/>
                      <a:pt x="2473" y="400"/>
                      <a:pt x="2461" y="408"/>
                    </a:cubicBezTo>
                    <a:cubicBezTo>
                      <a:pt x="2455" y="412"/>
                      <a:pt x="2443" y="420"/>
                      <a:pt x="2443" y="420"/>
                    </a:cubicBezTo>
                    <a:cubicBezTo>
                      <a:pt x="2427" y="444"/>
                      <a:pt x="2414" y="441"/>
                      <a:pt x="2389" y="456"/>
                    </a:cubicBezTo>
                    <a:cubicBezTo>
                      <a:pt x="2370" y="467"/>
                      <a:pt x="2356" y="485"/>
                      <a:pt x="2335" y="492"/>
                    </a:cubicBezTo>
                    <a:cubicBezTo>
                      <a:pt x="2303" y="503"/>
                      <a:pt x="2271" y="511"/>
                      <a:pt x="2239" y="522"/>
                    </a:cubicBezTo>
                    <a:cubicBezTo>
                      <a:pt x="2162" y="548"/>
                      <a:pt x="2083" y="571"/>
                      <a:pt x="2005" y="594"/>
                    </a:cubicBezTo>
                    <a:cubicBezTo>
                      <a:pt x="1964" y="606"/>
                      <a:pt x="1915" y="634"/>
                      <a:pt x="1873" y="636"/>
                    </a:cubicBezTo>
                    <a:cubicBezTo>
                      <a:pt x="1819" y="639"/>
                      <a:pt x="1765" y="645"/>
                      <a:pt x="1711" y="648"/>
                    </a:cubicBezTo>
                    <a:cubicBezTo>
                      <a:pt x="1645" y="651"/>
                      <a:pt x="1579" y="652"/>
                      <a:pt x="1513" y="654"/>
                    </a:cubicBezTo>
                    <a:cubicBezTo>
                      <a:pt x="1389" y="664"/>
                      <a:pt x="1280" y="635"/>
                      <a:pt x="1159" y="624"/>
                    </a:cubicBezTo>
                    <a:cubicBezTo>
                      <a:pt x="1115" y="615"/>
                      <a:pt x="1071" y="598"/>
                      <a:pt x="1027" y="594"/>
                    </a:cubicBezTo>
                    <a:cubicBezTo>
                      <a:pt x="957" y="587"/>
                      <a:pt x="886" y="589"/>
                      <a:pt x="817" y="576"/>
                    </a:cubicBezTo>
                    <a:cubicBezTo>
                      <a:pt x="581" y="533"/>
                      <a:pt x="343" y="502"/>
                      <a:pt x="103" y="480"/>
                    </a:cubicBezTo>
                    <a:cubicBezTo>
                      <a:pt x="70" y="469"/>
                      <a:pt x="49" y="456"/>
                      <a:pt x="13" y="450"/>
                    </a:cubicBezTo>
                    <a:cubicBezTo>
                      <a:pt x="0" y="305"/>
                      <a:pt x="2" y="141"/>
                      <a:pt x="25" y="0"/>
                    </a:cubicBezTo>
                    <a:cubicBezTo>
                      <a:pt x="65" y="10"/>
                      <a:pt x="100" y="29"/>
                      <a:pt x="139" y="42"/>
                    </a:cubicBezTo>
                    <a:cubicBezTo>
                      <a:pt x="223" y="70"/>
                      <a:pt x="312" y="79"/>
                      <a:pt x="397" y="102"/>
                    </a:cubicBezTo>
                    <a:cubicBezTo>
                      <a:pt x="476" y="123"/>
                      <a:pt x="553" y="151"/>
                      <a:pt x="631" y="174"/>
                    </a:cubicBezTo>
                    <a:cubicBezTo>
                      <a:pt x="657" y="182"/>
                      <a:pt x="682" y="194"/>
                      <a:pt x="709" y="198"/>
                    </a:cubicBezTo>
                    <a:cubicBezTo>
                      <a:pt x="751" y="205"/>
                      <a:pt x="793" y="210"/>
                      <a:pt x="835" y="216"/>
                    </a:cubicBezTo>
                    <a:cubicBezTo>
                      <a:pt x="859" y="224"/>
                      <a:pt x="903" y="231"/>
                      <a:pt x="925" y="246"/>
                    </a:cubicBezTo>
                    <a:cubicBezTo>
                      <a:pt x="947" y="261"/>
                      <a:pt x="988" y="281"/>
                      <a:pt x="1015" y="288"/>
                    </a:cubicBezTo>
                    <a:cubicBezTo>
                      <a:pt x="1106" y="311"/>
                      <a:pt x="1204" y="321"/>
                      <a:pt x="1297" y="330"/>
                    </a:cubicBezTo>
                    <a:cubicBezTo>
                      <a:pt x="1368" y="348"/>
                      <a:pt x="1440" y="354"/>
                      <a:pt x="1513" y="360"/>
                    </a:cubicBezTo>
                    <a:cubicBezTo>
                      <a:pt x="1572" y="372"/>
                      <a:pt x="1628" y="397"/>
                      <a:pt x="1687" y="408"/>
                    </a:cubicBezTo>
                    <a:cubicBezTo>
                      <a:pt x="1768" y="423"/>
                      <a:pt x="1851" y="429"/>
                      <a:pt x="1933" y="438"/>
                    </a:cubicBezTo>
                    <a:cubicBezTo>
                      <a:pt x="2015" y="436"/>
                      <a:pt x="2097" y="436"/>
                      <a:pt x="2179" y="432"/>
                    </a:cubicBezTo>
                    <a:cubicBezTo>
                      <a:pt x="2220" y="430"/>
                      <a:pt x="2259" y="410"/>
                      <a:pt x="2299" y="402"/>
                    </a:cubicBezTo>
                    <a:cubicBezTo>
                      <a:pt x="2393" y="383"/>
                      <a:pt x="2472" y="359"/>
                      <a:pt x="2551" y="306"/>
                    </a:cubicBezTo>
                    <a:cubicBezTo>
                      <a:pt x="2569" y="279"/>
                      <a:pt x="2593" y="270"/>
                      <a:pt x="2623" y="258"/>
                    </a:cubicBezTo>
                    <a:cubicBezTo>
                      <a:pt x="2635" y="253"/>
                      <a:pt x="2647" y="250"/>
                      <a:pt x="2659" y="246"/>
                    </a:cubicBezTo>
                    <a:cubicBezTo>
                      <a:pt x="2665" y="244"/>
                      <a:pt x="2677" y="240"/>
                      <a:pt x="2677" y="240"/>
                    </a:cubicBezTo>
                    <a:cubicBezTo>
                      <a:pt x="2705" y="212"/>
                      <a:pt x="2688" y="227"/>
                      <a:pt x="2731" y="198"/>
                    </a:cubicBezTo>
                    <a:cubicBezTo>
                      <a:pt x="2736" y="194"/>
                      <a:pt x="2745" y="197"/>
                      <a:pt x="2749" y="192"/>
                    </a:cubicBezTo>
                    <a:cubicBezTo>
                      <a:pt x="2756" y="184"/>
                      <a:pt x="2757" y="172"/>
                      <a:pt x="2761" y="162"/>
                    </a:cubicBezTo>
                    <a:close/>
                  </a:path>
                </a:pathLst>
              </a:custGeom>
              <a:blipFill dpi="0" rotWithShape="0">
                <a:blip r:embed="rId3"/>
                <a:srcRect/>
                <a:tile tx="0" ty="0" sx="100000" sy="100000" flip="none" algn="tl"/>
              </a:blipFill>
              <a:ln w="19050" cmpd="sng">
                <a:solidFill>
                  <a:schemeClr val="tx1"/>
                </a:solidFill>
                <a:round/>
                <a:headEnd/>
                <a:tailEnd/>
              </a:ln>
              <a:effectLst/>
            </p:spPr>
            <p:txBody>
              <a:bodyPr wrap="none" anchor="ctr"/>
              <a:lstStyle/>
              <a:p>
                <a:endParaRPr lang="en-US"/>
              </a:p>
            </p:txBody>
          </p:sp>
          <p:sp>
            <p:nvSpPr>
              <p:cNvPr id="67597" name="Text Box 13"/>
              <p:cNvSpPr txBox="1">
                <a:spLocks noChangeAspect="1" noChangeArrowheads="1"/>
              </p:cNvSpPr>
              <p:nvPr/>
            </p:nvSpPr>
            <p:spPr bwMode="auto">
              <a:xfrm>
                <a:off x="962" y="3288"/>
                <a:ext cx="507" cy="192"/>
              </a:xfrm>
              <a:prstGeom prst="rect">
                <a:avLst/>
              </a:prstGeom>
              <a:noFill/>
              <a:ln w="9525">
                <a:noFill/>
                <a:miter lim="800000"/>
                <a:headEnd/>
                <a:tailEnd/>
              </a:ln>
              <a:effectLst/>
            </p:spPr>
            <p:txBody>
              <a:bodyPr wrap="none">
                <a:spAutoFit/>
              </a:bodyPr>
              <a:lstStyle/>
              <a:p>
                <a:pPr algn="l" eaLnBrk="0" hangingPunct="0"/>
                <a:r>
                  <a:rPr lang="es-ES_tradnl" sz="1400" b="1">
                    <a:solidFill>
                      <a:srgbClr val="FFFF66"/>
                    </a:solidFill>
                  </a:rPr>
                  <a:t>Aquifer</a:t>
                </a:r>
              </a:p>
            </p:txBody>
          </p:sp>
          <p:sp>
            <p:nvSpPr>
              <p:cNvPr id="67598" name="Freeform 14" descr="Madera"/>
              <p:cNvSpPr>
                <a:spLocks noChangeAspect="1"/>
              </p:cNvSpPr>
              <p:nvPr/>
            </p:nvSpPr>
            <p:spPr bwMode="auto">
              <a:xfrm>
                <a:off x="171" y="2416"/>
                <a:ext cx="2674" cy="966"/>
              </a:xfrm>
              <a:custGeom>
                <a:avLst/>
                <a:gdLst/>
                <a:ahLst/>
                <a:cxnLst>
                  <a:cxn ang="0">
                    <a:pos x="0" y="0"/>
                  </a:cxn>
                  <a:cxn ang="0">
                    <a:pos x="111" y="33"/>
                  </a:cxn>
                  <a:cxn ang="0">
                    <a:pos x="166" y="70"/>
                  </a:cxn>
                  <a:cxn ang="0">
                    <a:pos x="231" y="102"/>
                  </a:cxn>
                  <a:cxn ang="0">
                    <a:pos x="263" y="111"/>
                  </a:cxn>
                  <a:cxn ang="0">
                    <a:pos x="281" y="116"/>
                  </a:cxn>
                  <a:cxn ang="0">
                    <a:pos x="314" y="130"/>
                  </a:cxn>
                  <a:cxn ang="0">
                    <a:pos x="355" y="139"/>
                  </a:cxn>
                  <a:cxn ang="0">
                    <a:pos x="494" y="185"/>
                  </a:cxn>
                  <a:cxn ang="0">
                    <a:pos x="660" y="180"/>
                  </a:cxn>
                  <a:cxn ang="0">
                    <a:pos x="752" y="208"/>
                  </a:cxn>
                  <a:cxn ang="0">
                    <a:pos x="835" y="245"/>
                  </a:cxn>
                  <a:cxn ang="0">
                    <a:pos x="928" y="291"/>
                  </a:cxn>
                  <a:cxn ang="0">
                    <a:pos x="951" y="310"/>
                  </a:cxn>
                  <a:cxn ang="0">
                    <a:pos x="1006" y="323"/>
                  </a:cxn>
                  <a:cxn ang="0">
                    <a:pos x="1149" y="314"/>
                  </a:cxn>
                  <a:cxn ang="0">
                    <a:pos x="1200" y="333"/>
                  </a:cxn>
                  <a:cxn ang="0">
                    <a:pos x="1283" y="365"/>
                  </a:cxn>
                  <a:cxn ang="0">
                    <a:pos x="1560" y="457"/>
                  </a:cxn>
                  <a:cxn ang="0">
                    <a:pos x="1694" y="485"/>
                  </a:cxn>
                  <a:cxn ang="0">
                    <a:pos x="1795" y="517"/>
                  </a:cxn>
                  <a:cxn ang="0">
                    <a:pos x="1846" y="540"/>
                  </a:cxn>
                  <a:cxn ang="0">
                    <a:pos x="1957" y="568"/>
                  </a:cxn>
                  <a:cxn ang="0">
                    <a:pos x="2151" y="600"/>
                  </a:cxn>
                  <a:cxn ang="0">
                    <a:pos x="2183" y="600"/>
                  </a:cxn>
                  <a:cxn ang="0">
                    <a:pos x="2271" y="614"/>
                  </a:cxn>
                  <a:cxn ang="0">
                    <a:pos x="2354" y="637"/>
                  </a:cxn>
                  <a:cxn ang="0">
                    <a:pos x="2428" y="646"/>
                  </a:cxn>
                  <a:cxn ang="0">
                    <a:pos x="2548" y="679"/>
                  </a:cxn>
                  <a:cxn ang="0">
                    <a:pos x="2608" y="683"/>
                  </a:cxn>
                  <a:cxn ang="0">
                    <a:pos x="2737" y="702"/>
                  </a:cxn>
                  <a:cxn ang="0">
                    <a:pos x="2686" y="753"/>
                  </a:cxn>
                  <a:cxn ang="0">
                    <a:pos x="2658" y="771"/>
                  </a:cxn>
                  <a:cxn ang="0">
                    <a:pos x="2585" y="803"/>
                  </a:cxn>
                  <a:cxn ang="0">
                    <a:pos x="2525" y="850"/>
                  </a:cxn>
                  <a:cxn ang="0">
                    <a:pos x="2483" y="868"/>
                  </a:cxn>
                  <a:cxn ang="0">
                    <a:pos x="2414" y="900"/>
                  </a:cxn>
                  <a:cxn ang="0">
                    <a:pos x="2345" y="928"/>
                  </a:cxn>
                  <a:cxn ang="0">
                    <a:pos x="2188" y="965"/>
                  </a:cxn>
                  <a:cxn ang="0">
                    <a:pos x="2054" y="983"/>
                  </a:cxn>
                  <a:cxn ang="0">
                    <a:pos x="1758" y="960"/>
                  </a:cxn>
                  <a:cxn ang="0">
                    <a:pos x="1675" y="946"/>
                  </a:cxn>
                  <a:cxn ang="0">
                    <a:pos x="1454" y="886"/>
                  </a:cxn>
                  <a:cxn ang="0">
                    <a:pos x="1329" y="873"/>
                  </a:cxn>
                  <a:cxn ang="0">
                    <a:pos x="1191" y="859"/>
                  </a:cxn>
                  <a:cxn ang="0">
                    <a:pos x="946" y="808"/>
                  </a:cxn>
                  <a:cxn ang="0">
                    <a:pos x="941" y="794"/>
                  </a:cxn>
                  <a:cxn ang="0">
                    <a:pos x="803" y="753"/>
                  </a:cxn>
                  <a:cxn ang="0">
                    <a:pos x="678" y="734"/>
                  </a:cxn>
                  <a:cxn ang="0">
                    <a:pos x="614" y="716"/>
                  </a:cxn>
                  <a:cxn ang="0">
                    <a:pos x="577" y="697"/>
                  </a:cxn>
                  <a:cxn ang="0">
                    <a:pos x="388" y="637"/>
                  </a:cxn>
                  <a:cxn ang="0">
                    <a:pos x="305" y="619"/>
                  </a:cxn>
                  <a:cxn ang="0">
                    <a:pos x="245" y="610"/>
                  </a:cxn>
                  <a:cxn ang="0">
                    <a:pos x="97" y="573"/>
                  </a:cxn>
                  <a:cxn ang="0">
                    <a:pos x="0" y="531"/>
                  </a:cxn>
                  <a:cxn ang="0">
                    <a:pos x="0" y="120"/>
                  </a:cxn>
                  <a:cxn ang="0">
                    <a:pos x="0" y="0"/>
                  </a:cxn>
                </a:cxnLst>
                <a:rect l="0" t="0" r="r" b="b"/>
                <a:pathLst>
                  <a:path w="2737" h="989">
                    <a:moveTo>
                      <a:pt x="0" y="0"/>
                    </a:moveTo>
                    <a:cubicBezTo>
                      <a:pt x="24" y="27"/>
                      <a:pt x="78" y="21"/>
                      <a:pt x="111" y="33"/>
                    </a:cubicBezTo>
                    <a:cubicBezTo>
                      <a:pt x="126" y="54"/>
                      <a:pt x="143" y="63"/>
                      <a:pt x="166" y="70"/>
                    </a:cubicBezTo>
                    <a:cubicBezTo>
                      <a:pt x="180" y="91"/>
                      <a:pt x="208" y="95"/>
                      <a:pt x="231" y="102"/>
                    </a:cubicBezTo>
                    <a:cubicBezTo>
                      <a:pt x="242" y="105"/>
                      <a:pt x="252" y="108"/>
                      <a:pt x="263" y="111"/>
                    </a:cubicBezTo>
                    <a:cubicBezTo>
                      <a:pt x="269" y="113"/>
                      <a:pt x="281" y="116"/>
                      <a:pt x="281" y="116"/>
                    </a:cubicBezTo>
                    <a:cubicBezTo>
                      <a:pt x="299" y="128"/>
                      <a:pt x="291" y="125"/>
                      <a:pt x="314" y="130"/>
                    </a:cubicBezTo>
                    <a:cubicBezTo>
                      <a:pt x="328" y="133"/>
                      <a:pt x="355" y="139"/>
                      <a:pt x="355" y="139"/>
                    </a:cubicBezTo>
                    <a:cubicBezTo>
                      <a:pt x="396" y="165"/>
                      <a:pt x="447" y="175"/>
                      <a:pt x="494" y="185"/>
                    </a:cubicBezTo>
                    <a:cubicBezTo>
                      <a:pt x="551" y="181"/>
                      <a:pt x="603" y="185"/>
                      <a:pt x="660" y="180"/>
                    </a:cubicBezTo>
                    <a:cubicBezTo>
                      <a:pt x="690" y="188"/>
                      <a:pt x="724" y="194"/>
                      <a:pt x="752" y="208"/>
                    </a:cubicBezTo>
                    <a:cubicBezTo>
                      <a:pt x="780" y="222"/>
                      <a:pt x="805" y="234"/>
                      <a:pt x="835" y="245"/>
                    </a:cubicBezTo>
                    <a:cubicBezTo>
                      <a:pt x="863" y="270"/>
                      <a:pt x="896" y="274"/>
                      <a:pt x="928" y="291"/>
                    </a:cubicBezTo>
                    <a:cubicBezTo>
                      <a:pt x="937" y="296"/>
                      <a:pt x="942" y="306"/>
                      <a:pt x="951" y="310"/>
                    </a:cubicBezTo>
                    <a:cubicBezTo>
                      <a:pt x="966" y="317"/>
                      <a:pt x="989" y="320"/>
                      <a:pt x="1006" y="323"/>
                    </a:cubicBezTo>
                    <a:cubicBezTo>
                      <a:pt x="1070" y="320"/>
                      <a:pt x="1089" y="310"/>
                      <a:pt x="1149" y="314"/>
                    </a:cubicBezTo>
                    <a:cubicBezTo>
                      <a:pt x="1167" y="325"/>
                      <a:pt x="1179" y="328"/>
                      <a:pt x="1200" y="333"/>
                    </a:cubicBezTo>
                    <a:cubicBezTo>
                      <a:pt x="1235" y="355"/>
                      <a:pt x="1251" y="349"/>
                      <a:pt x="1283" y="365"/>
                    </a:cubicBezTo>
                    <a:cubicBezTo>
                      <a:pt x="1373" y="410"/>
                      <a:pt x="1463" y="431"/>
                      <a:pt x="1560" y="457"/>
                    </a:cubicBezTo>
                    <a:cubicBezTo>
                      <a:pt x="1607" y="470"/>
                      <a:pt x="1644" y="481"/>
                      <a:pt x="1694" y="485"/>
                    </a:cubicBezTo>
                    <a:cubicBezTo>
                      <a:pt x="1724" y="504"/>
                      <a:pt x="1761" y="507"/>
                      <a:pt x="1795" y="517"/>
                    </a:cubicBezTo>
                    <a:cubicBezTo>
                      <a:pt x="1810" y="530"/>
                      <a:pt x="1827" y="535"/>
                      <a:pt x="1846" y="540"/>
                    </a:cubicBezTo>
                    <a:cubicBezTo>
                      <a:pt x="1878" y="563"/>
                      <a:pt x="1919" y="563"/>
                      <a:pt x="1957" y="568"/>
                    </a:cubicBezTo>
                    <a:cubicBezTo>
                      <a:pt x="2022" y="577"/>
                      <a:pt x="2086" y="589"/>
                      <a:pt x="2151" y="600"/>
                    </a:cubicBezTo>
                    <a:cubicBezTo>
                      <a:pt x="2185" y="612"/>
                      <a:pt x="2143" y="600"/>
                      <a:pt x="2183" y="600"/>
                    </a:cubicBezTo>
                    <a:cubicBezTo>
                      <a:pt x="2195" y="600"/>
                      <a:pt x="2266" y="613"/>
                      <a:pt x="2271" y="614"/>
                    </a:cubicBezTo>
                    <a:cubicBezTo>
                      <a:pt x="2299" y="620"/>
                      <a:pt x="2326" y="629"/>
                      <a:pt x="2354" y="637"/>
                    </a:cubicBezTo>
                    <a:cubicBezTo>
                      <a:pt x="2378" y="644"/>
                      <a:pt x="2403" y="643"/>
                      <a:pt x="2428" y="646"/>
                    </a:cubicBezTo>
                    <a:cubicBezTo>
                      <a:pt x="2469" y="651"/>
                      <a:pt x="2509" y="665"/>
                      <a:pt x="2548" y="679"/>
                    </a:cubicBezTo>
                    <a:cubicBezTo>
                      <a:pt x="2569" y="671"/>
                      <a:pt x="2587" y="678"/>
                      <a:pt x="2608" y="683"/>
                    </a:cubicBezTo>
                    <a:cubicBezTo>
                      <a:pt x="2650" y="693"/>
                      <a:pt x="2694" y="702"/>
                      <a:pt x="2737" y="702"/>
                    </a:cubicBezTo>
                    <a:cubicBezTo>
                      <a:pt x="2716" y="735"/>
                      <a:pt x="2728" y="738"/>
                      <a:pt x="2686" y="753"/>
                    </a:cubicBezTo>
                    <a:cubicBezTo>
                      <a:pt x="2676" y="757"/>
                      <a:pt x="2658" y="771"/>
                      <a:pt x="2658" y="771"/>
                    </a:cubicBezTo>
                    <a:cubicBezTo>
                      <a:pt x="2642" y="796"/>
                      <a:pt x="2612" y="795"/>
                      <a:pt x="2585" y="803"/>
                    </a:cubicBezTo>
                    <a:cubicBezTo>
                      <a:pt x="2564" y="818"/>
                      <a:pt x="2549" y="841"/>
                      <a:pt x="2525" y="850"/>
                    </a:cubicBezTo>
                    <a:cubicBezTo>
                      <a:pt x="2512" y="862"/>
                      <a:pt x="2498" y="860"/>
                      <a:pt x="2483" y="868"/>
                    </a:cubicBezTo>
                    <a:cubicBezTo>
                      <a:pt x="2459" y="881"/>
                      <a:pt x="2441" y="892"/>
                      <a:pt x="2414" y="900"/>
                    </a:cubicBezTo>
                    <a:cubicBezTo>
                      <a:pt x="2399" y="917"/>
                      <a:pt x="2366" y="924"/>
                      <a:pt x="2345" y="928"/>
                    </a:cubicBezTo>
                    <a:cubicBezTo>
                      <a:pt x="2293" y="937"/>
                      <a:pt x="2237" y="946"/>
                      <a:pt x="2188" y="965"/>
                    </a:cubicBezTo>
                    <a:cubicBezTo>
                      <a:pt x="2162" y="989"/>
                      <a:pt x="2078" y="982"/>
                      <a:pt x="2054" y="983"/>
                    </a:cubicBezTo>
                    <a:cubicBezTo>
                      <a:pt x="1954" y="980"/>
                      <a:pt x="1858" y="968"/>
                      <a:pt x="1758" y="960"/>
                    </a:cubicBezTo>
                    <a:cubicBezTo>
                      <a:pt x="1703" y="948"/>
                      <a:pt x="1731" y="953"/>
                      <a:pt x="1675" y="946"/>
                    </a:cubicBezTo>
                    <a:cubicBezTo>
                      <a:pt x="1602" y="925"/>
                      <a:pt x="1525" y="912"/>
                      <a:pt x="1454" y="886"/>
                    </a:cubicBezTo>
                    <a:cubicBezTo>
                      <a:pt x="1417" y="872"/>
                      <a:pt x="1369" y="877"/>
                      <a:pt x="1329" y="873"/>
                    </a:cubicBezTo>
                    <a:cubicBezTo>
                      <a:pt x="1280" y="859"/>
                      <a:pt x="1249" y="861"/>
                      <a:pt x="1191" y="859"/>
                    </a:cubicBezTo>
                    <a:cubicBezTo>
                      <a:pt x="1112" y="831"/>
                      <a:pt x="1026" y="836"/>
                      <a:pt x="946" y="808"/>
                    </a:cubicBezTo>
                    <a:cubicBezTo>
                      <a:pt x="944" y="803"/>
                      <a:pt x="945" y="798"/>
                      <a:pt x="941" y="794"/>
                    </a:cubicBezTo>
                    <a:cubicBezTo>
                      <a:pt x="928" y="781"/>
                      <a:pt x="829" y="757"/>
                      <a:pt x="803" y="753"/>
                    </a:cubicBezTo>
                    <a:cubicBezTo>
                      <a:pt x="759" y="737"/>
                      <a:pt x="729" y="737"/>
                      <a:pt x="678" y="734"/>
                    </a:cubicBezTo>
                    <a:cubicBezTo>
                      <a:pt x="657" y="730"/>
                      <a:pt x="634" y="725"/>
                      <a:pt x="614" y="716"/>
                    </a:cubicBezTo>
                    <a:cubicBezTo>
                      <a:pt x="601" y="710"/>
                      <a:pt x="590" y="701"/>
                      <a:pt x="577" y="697"/>
                    </a:cubicBezTo>
                    <a:cubicBezTo>
                      <a:pt x="514" y="679"/>
                      <a:pt x="452" y="651"/>
                      <a:pt x="388" y="637"/>
                    </a:cubicBezTo>
                    <a:cubicBezTo>
                      <a:pt x="363" y="632"/>
                      <a:pt x="331" y="624"/>
                      <a:pt x="305" y="619"/>
                    </a:cubicBezTo>
                    <a:cubicBezTo>
                      <a:pt x="285" y="615"/>
                      <a:pt x="245" y="610"/>
                      <a:pt x="245" y="610"/>
                    </a:cubicBezTo>
                    <a:cubicBezTo>
                      <a:pt x="196" y="593"/>
                      <a:pt x="147" y="587"/>
                      <a:pt x="97" y="573"/>
                    </a:cubicBezTo>
                    <a:cubicBezTo>
                      <a:pt x="78" y="552"/>
                      <a:pt x="28" y="541"/>
                      <a:pt x="0" y="531"/>
                    </a:cubicBezTo>
                    <a:cubicBezTo>
                      <a:pt x="5" y="398"/>
                      <a:pt x="29" y="252"/>
                      <a:pt x="0" y="120"/>
                    </a:cubicBezTo>
                    <a:cubicBezTo>
                      <a:pt x="7" y="40"/>
                      <a:pt x="7" y="80"/>
                      <a:pt x="0" y="0"/>
                    </a:cubicBezTo>
                    <a:close/>
                  </a:path>
                </a:pathLst>
              </a:custGeom>
              <a:blipFill dpi="0" rotWithShape="0">
                <a:blip r:embed="rId4"/>
                <a:srcRect/>
                <a:tile tx="0" ty="0" sx="100000" sy="100000" flip="none" algn="tl"/>
              </a:blipFill>
              <a:ln w="19050" cmpd="sng">
                <a:solidFill>
                  <a:schemeClr val="tx1"/>
                </a:solidFill>
                <a:round/>
                <a:headEnd/>
                <a:tailEnd/>
              </a:ln>
              <a:effectLst/>
            </p:spPr>
            <p:txBody>
              <a:bodyPr wrap="none" anchor="ctr"/>
              <a:lstStyle/>
              <a:p>
                <a:endParaRPr lang="en-US"/>
              </a:p>
            </p:txBody>
          </p:sp>
          <p:sp>
            <p:nvSpPr>
              <p:cNvPr id="67599" name="Text Box 15"/>
              <p:cNvSpPr txBox="1">
                <a:spLocks noChangeAspect="1" noChangeArrowheads="1"/>
              </p:cNvSpPr>
              <p:nvPr/>
            </p:nvSpPr>
            <p:spPr bwMode="auto">
              <a:xfrm>
                <a:off x="673" y="2691"/>
                <a:ext cx="709" cy="231"/>
              </a:xfrm>
              <a:prstGeom prst="rect">
                <a:avLst/>
              </a:prstGeom>
              <a:noFill/>
              <a:ln w="9525">
                <a:noFill/>
                <a:miter lim="800000"/>
                <a:headEnd/>
                <a:tailEnd/>
              </a:ln>
              <a:effectLst/>
            </p:spPr>
            <p:txBody>
              <a:bodyPr wrap="none">
                <a:spAutoFit/>
              </a:bodyPr>
              <a:lstStyle/>
              <a:p>
                <a:pPr eaLnBrk="0" hangingPunct="0">
                  <a:lnSpc>
                    <a:spcPct val="75000"/>
                  </a:lnSpc>
                </a:pPr>
                <a:r>
                  <a:rPr lang="en-US" sz="1400" b="1">
                    <a:solidFill>
                      <a:srgbClr val="FFFF66"/>
                    </a:solidFill>
                  </a:rPr>
                  <a:t>Infiltration</a:t>
                </a:r>
                <a:r>
                  <a:rPr lang="es-ES" sz="2400">
                    <a:solidFill>
                      <a:srgbClr val="FFFF66"/>
                    </a:solidFill>
                    <a:latin typeface="Times New Roman" pitchFamily="18" charset="0"/>
                  </a:rPr>
                  <a:t> </a:t>
                </a:r>
                <a:endParaRPr lang="es-ES_tradnl" sz="2400">
                  <a:solidFill>
                    <a:srgbClr val="FFFF66"/>
                  </a:solidFill>
                  <a:latin typeface="Times New Roman" pitchFamily="18" charset="0"/>
                </a:endParaRPr>
              </a:p>
            </p:txBody>
          </p:sp>
          <p:sp>
            <p:nvSpPr>
              <p:cNvPr id="67600" name="AutoShape 16"/>
              <p:cNvSpPr>
                <a:spLocks noChangeAspect="1" noChangeArrowheads="1"/>
              </p:cNvSpPr>
              <p:nvPr/>
            </p:nvSpPr>
            <p:spPr bwMode="auto">
              <a:xfrm rot="5330836">
                <a:off x="236" y="2664"/>
                <a:ext cx="364" cy="131"/>
              </a:xfrm>
              <a:prstGeom prst="rightArrow">
                <a:avLst>
                  <a:gd name="adj1" fmla="val 50000"/>
                  <a:gd name="adj2" fmla="val 69466"/>
                </a:avLst>
              </a:prstGeom>
              <a:solidFill>
                <a:srgbClr val="FF3300"/>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67601" name="AutoShape 17"/>
              <p:cNvSpPr>
                <a:spLocks noChangeAspect="1" noChangeArrowheads="1"/>
              </p:cNvSpPr>
              <p:nvPr/>
            </p:nvSpPr>
            <p:spPr bwMode="auto">
              <a:xfrm rot="5330836">
                <a:off x="1299" y="2944"/>
                <a:ext cx="195" cy="132"/>
              </a:xfrm>
              <a:prstGeom prst="rightArrow">
                <a:avLst>
                  <a:gd name="adj1" fmla="val 50000"/>
                  <a:gd name="adj2" fmla="val 36932"/>
                </a:avLst>
              </a:prstGeom>
              <a:solidFill>
                <a:srgbClr val="FF3300"/>
              </a:solidFill>
              <a:ln w="9525">
                <a:solidFill>
                  <a:schemeClr val="tx1"/>
                </a:solidFill>
                <a:miter lim="800000"/>
                <a:headEnd/>
                <a:tailEnd/>
              </a:ln>
              <a:effectLst/>
            </p:spPr>
            <p:txBody>
              <a:bodyPr rot="10800000" vert="eaVert" wrap="none" anchor="ctr"/>
              <a:lstStyle/>
              <a:p>
                <a:pPr eaLnBrk="0" hangingPunct="0"/>
                <a:endParaRPr lang="es-ES" sz="2400">
                  <a:solidFill>
                    <a:schemeClr val="tx1"/>
                  </a:solidFill>
                  <a:latin typeface="Times New Roman" pitchFamily="18" charset="0"/>
                </a:endParaRPr>
              </a:p>
            </p:txBody>
          </p:sp>
          <p:sp>
            <p:nvSpPr>
              <p:cNvPr id="67602" name="AutoShape 18"/>
              <p:cNvSpPr>
                <a:spLocks noChangeAspect="1" noChangeArrowheads="1"/>
              </p:cNvSpPr>
              <p:nvPr/>
            </p:nvSpPr>
            <p:spPr bwMode="auto">
              <a:xfrm rot="2265380">
                <a:off x="573" y="3241"/>
                <a:ext cx="195" cy="132"/>
              </a:xfrm>
              <a:prstGeom prst="rightArrow">
                <a:avLst>
                  <a:gd name="adj1" fmla="val 50000"/>
                  <a:gd name="adj2" fmla="val 36932"/>
                </a:avLst>
              </a:prstGeom>
              <a:solidFill>
                <a:srgbClr val="FF3300"/>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67603" name="AutoShape 19"/>
              <p:cNvSpPr>
                <a:spLocks noChangeAspect="1" noChangeArrowheads="1"/>
              </p:cNvSpPr>
              <p:nvPr/>
            </p:nvSpPr>
            <p:spPr bwMode="auto">
              <a:xfrm rot="-300076">
                <a:off x="1652" y="3390"/>
                <a:ext cx="195" cy="132"/>
              </a:xfrm>
              <a:prstGeom prst="rightArrow">
                <a:avLst>
                  <a:gd name="adj1" fmla="val 50000"/>
                  <a:gd name="adj2" fmla="val 36932"/>
                </a:avLst>
              </a:prstGeom>
              <a:solidFill>
                <a:srgbClr val="FF3300"/>
              </a:solidFill>
              <a:ln w="9525">
                <a:solidFill>
                  <a:schemeClr val="tx1"/>
                </a:solidFill>
                <a:miter lim="800000"/>
                <a:headEnd/>
                <a:tailEnd/>
              </a:ln>
              <a:effectLst/>
            </p:spPr>
            <p:txBody>
              <a:bodyPr wrap="none" anchor="ctr"/>
              <a:lstStyle/>
              <a:p>
                <a:pPr eaLnBrk="0" hangingPunct="0"/>
                <a:endParaRPr lang="es-ES" sz="2400">
                  <a:solidFill>
                    <a:schemeClr val="tx1"/>
                  </a:solidFill>
                  <a:latin typeface="Times New Roman" pitchFamily="18" charset="0"/>
                </a:endParaRPr>
              </a:p>
            </p:txBody>
          </p:sp>
          <p:sp>
            <p:nvSpPr>
              <p:cNvPr id="67604" name="Freeform 20"/>
              <p:cNvSpPr>
                <a:spLocks noChangeAspect="1"/>
              </p:cNvSpPr>
              <p:nvPr/>
            </p:nvSpPr>
            <p:spPr bwMode="auto">
              <a:xfrm>
                <a:off x="2409" y="3006"/>
                <a:ext cx="423" cy="94"/>
              </a:xfrm>
              <a:custGeom>
                <a:avLst/>
                <a:gdLst/>
                <a:ahLst/>
                <a:cxnLst>
                  <a:cxn ang="0">
                    <a:pos x="432" y="96"/>
                  </a:cxn>
                  <a:cxn ang="0">
                    <a:pos x="192" y="48"/>
                  </a:cxn>
                  <a:cxn ang="0">
                    <a:pos x="0" y="0"/>
                  </a:cxn>
                </a:cxnLst>
                <a:rect l="0" t="0" r="r" b="b"/>
                <a:pathLst>
                  <a:path w="432" h="96">
                    <a:moveTo>
                      <a:pt x="432" y="96"/>
                    </a:moveTo>
                    <a:cubicBezTo>
                      <a:pt x="348" y="80"/>
                      <a:pt x="264" y="64"/>
                      <a:pt x="192" y="48"/>
                    </a:cubicBezTo>
                    <a:cubicBezTo>
                      <a:pt x="120" y="32"/>
                      <a:pt x="60" y="16"/>
                      <a:pt x="0" y="0"/>
                    </a:cubicBezTo>
                  </a:path>
                </a:pathLst>
              </a:custGeom>
              <a:noFill/>
              <a:ln w="28575" cmpd="sng">
                <a:solidFill>
                  <a:schemeClr val="tx1"/>
                </a:solidFill>
                <a:round/>
                <a:headEnd/>
                <a:tailEnd/>
              </a:ln>
              <a:effectLst/>
            </p:spPr>
            <p:txBody>
              <a:bodyPr wrap="none" anchor="ctr"/>
              <a:lstStyle/>
              <a:p>
                <a:endParaRPr lang="en-US"/>
              </a:p>
            </p:txBody>
          </p:sp>
          <p:sp>
            <p:nvSpPr>
              <p:cNvPr id="67605" name="Freeform 21"/>
              <p:cNvSpPr>
                <a:spLocks noChangeAspect="1"/>
              </p:cNvSpPr>
              <p:nvPr/>
            </p:nvSpPr>
            <p:spPr bwMode="auto">
              <a:xfrm>
                <a:off x="1076" y="3528"/>
                <a:ext cx="346" cy="58"/>
              </a:xfrm>
              <a:custGeom>
                <a:avLst/>
                <a:gdLst/>
                <a:ahLst/>
                <a:cxnLst>
                  <a:cxn ang="0">
                    <a:pos x="354" y="60"/>
                  </a:cxn>
                  <a:cxn ang="0">
                    <a:pos x="177" y="27"/>
                  </a:cxn>
                  <a:cxn ang="0">
                    <a:pos x="0" y="0"/>
                  </a:cxn>
                </a:cxnLst>
                <a:rect l="0" t="0" r="r" b="b"/>
                <a:pathLst>
                  <a:path w="354" h="60">
                    <a:moveTo>
                      <a:pt x="354" y="60"/>
                    </a:moveTo>
                    <a:cubicBezTo>
                      <a:pt x="295" y="48"/>
                      <a:pt x="237" y="34"/>
                      <a:pt x="177" y="27"/>
                    </a:cubicBezTo>
                    <a:cubicBezTo>
                      <a:pt x="120" y="8"/>
                      <a:pt x="60" y="0"/>
                      <a:pt x="0" y="0"/>
                    </a:cubicBezTo>
                  </a:path>
                </a:pathLst>
              </a:custGeom>
              <a:noFill/>
              <a:ln w="38100" cmpd="sng">
                <a:solidFill>
                  <a:schemeClr val="tx1"/>
                </a:solidFill>
                <a:round/>
                <a:headEnd/>
                <a:tailEnd/>
              </a:ln>
              <a:effectLst/>
            </p:spPr>
            <p:txBody>
              <a:bodyPr wrap="none" anchor="ctr"/>
              <a:lstStyle/>
              <a:p>
                <a:endParaRPr lang="en-US"/>
              </a:p>
            </p:txBody>
          </p:sp>
          <p:sp>
            <p:nvSpPr>
              <p:cNvPr id="67606" name="Freeform 22"/>
              <p:cNvSpPr>
                <a:spLocks noChangeAspect="1"/>
              </p:cNvSpPr>
              <p:nvPr/>
            </p:nvSpPr>
            <p:spPr bwMode="auto">
              <a:xfrm>
                <a:off x="1486" y="3276"/>
                <a:ext cx="126" cy="23"/>
              </a:xfrm>
              <a:custGeom>
                <a:avLst/>
                <a:gdLst/>
                <a:ahLst/>
                <a:cxnLst>
                  <a:cxn ang="0">
                    <a:pos x="129" y="24"/>
                  </a:cxn>
                  <a:cxn ang="0">
                    <a:pos x="78" y="9"/>
                  </a:cxn>
                  <a:cxn ang="0">
                    <a:pos x="30" y="6"/>
                  </a:cxn>
                  <a:cxn ang="0">
                    <a:pos x="0" y="0"/>
                  </a:cxn>
                </a:cxnLst>
                <a:rect l="0" t="0" r="r" b="b"/>
                <a:pathLst>
                  <a:path w="129" h="24">
                    <a:moveTo>
                      <a:pt x="129" y="24"/>
                    </a:moveTo>
                    <a:cubicBezTo>
                      <a:pt x="97" y="18"/>
                      <a:pt x="122" y="13"/>
                      <a:pt x="78" y="9"/>
                    </a:cubicBezTo>
                    <a:cubicBezTo>
                      <a:pt x="59" y="3"/>
                      <a:pt x="52" y="4"/>
                      <a:pt x="30" y="6"/>
                    </a:cubicBezTo>
                    <a:cubicBezTo>
                      <a:pt x="4" y="3"/>
                      <a:pt x="13" y="7"/>
                      <a:pt x="0" y="0"/>
                    </a:cubicBezTo>
                  </a:path>
                </a:pathLst>
              </a:custGeom>
              <a:noFill/>
              <a:ln w="19050" cmpd="sng">
                <a:solidFill>
                  <a:schemeClr val="tx1"/>
                </a:solidFill>
                <a:round/>
                <a:headEnd/>
                <a:tailEnd/>
              </a:ln>
              <a:effectLst/>
            </p:spPr>
            <p:txBody>
              <a:bodyPr wrap="none" anchor="ctr"/>
              <a:lstStyle/>
              <a:p>
                <a:endParaRPr lang="en-US"/>
              </a:p>
            </p:txBody>
          </p:sp>
          <p:sp>
            <p:nvSpPr>
              <p:cNvPr id="67607" name="Freeform 23"/>
              <p:cNvSpPr>
                <a:spLocks noChangeAspect="1"/>
              </p:cNvSpPr>
              <p:nvPr/>
            </p:nvSpPr>
            <p:spPr bwMode="auto">
              <a:xfrm>
                <a:off x="2767" y="3117"/>
                <a:ext cx="79" cy="64"/>
              </a:xfrm>
              <a:custGeom>
                <a:avLst/>
                <a:gdLst/>
                <a:ahLst/>
                <a:cxnLst>
                  <a:cxn ang="0">
                    <a:pos x="81" y="0"/>
                  </a:cxn>
                  <a:cxn ang="0">
                    <a:pos x="18" y="45"/>
                  </a:cxn>
                  <a:cxn ang="0">
                    <a:pos x="0" y="63"/>
                  </a:cxn>
                </a:cxnLst>
                <a:rect l="0" t="0" r="r" b="b"/>
                <a:pathLst>
                  <a:path w="81" h="65">
                    <a:moveTo>
                      <a:pt x="81" y="0"/>
                    </a:moveTo>
                    <a:cubicBezTo>
                      <a:pt x="73" y="24"/>
                      <a:pt x="41" y="37"/>
                      <a:pt x="18" y="45"/>
                    </a:cubicBezTo>
                    <a:cubicBezTo>
                      <a:pt x="5" y="65"/>
                      <a:pt x="13" y="63"/>
                      <a:pt x="0" y="63"/>
                    </a:cubicBezTo>
                  </a:path>
                </a:pathLst>
              </a:custGeom>
              <a:noFill/>
              <a:ln w="19050" cmpd="sng">
                <a:solidFill>
                  <a:schemeClr val="tx1"/>
                </a:solidFill>
                <a:round/>
                <a:headEnd/>
                <a:tailEnd/>
              </a:ln>
              <a:effectLst/>
            </p:spPr>
            <p:txBody>
              <a:bodyPr wrap="none" anchor="ctr"/>
              <a:lstStyle/>
              <a:p>
                <a:endParaRPr lang="en-US"/>
              </a:p>
            </p:txBody>
          </p:sp>
          <p:sp>
            <p:nvSpPr>
              <p:cNvPr id="67608" name="Freeform 24"/>
              <p:cNvSpPr>
                <a:spLocks noChangeAspect="1"/>
              </p:cNvSpPr>
              <p:nvPr/>
            </p:nvSpPr>
            <p:spPr bwMode="auto">
              <a:xfrm>
                <a:off x="1984" y="2936"/>
                <a:ext cx="411" cy="76"/>
              </a:xfrm>
              <a:custGeom>
                <a:avLst/>
                <a:gdLst/>
                <a:ahLst/>
                <a:cxnLst>
                  <a:cxn ang="0">
                    <a:pos x="420" y="78"/>
                  </a:cxn>
                  <a:cxn ang="0">
                    <a:pos x="315" y="63"/>
                  </a:cxn>
                  <a:cxn ang="0">
                    <a:pos x="240" y="48"/>
                  </a:cxn>
                  <a:cxn ang="0">
                    <a:pos x="177" y="36"/>
                  </a:cxn>
                  <a:cxn ang="0">
                    <a:pos x="99" y="24"/>
                  </a:cxn>
                  <a:cxn ang="0">
                    <a:pos x="24" y="9"/>
                  </a:cxn>
                  <a:cxn ang="0">
                    <a:pos x="0" y="3"/>
                  </a:cxn>
                </a:cxnLst>
                <a:rect l="0" t="0" r="r" b="b"/>
                <a:pathLst>
                  <a:path w="420" h="78">
                    <a:moveTo>
                      <a:pt x="420" y="78"/>
                    </a:moveTo>
                    <a:cubicBezTo>
                      <a:pt x="380" y="68"/>
                      <a:pt x="366" y="65"/>
                      <a:pt x="315" y="63"/>
                    </a:cubicBezTo>
                    <a:cubicBezTo>
                      <a:pt x="289" y="56"/>
                      <a:pt x="267" y="50"/>
                      <a:pt x="240" y="48"/>
                    </a:cubicBezTo>
                    <a:cubicBezTo>
                      <a:pt x="218" y="41"/>
                      <a:pt x="200" y="38"/>
                      <a:pt x="177" y="36"/>
                    </a:cubicBezTo>
                    <a:cubicBezTo>
                      <a:pt x="151" y="27"/>
                      <a:pt x="127" y="26"/>
                      <a:pt x="99" y="24"/>
                    </a:cubicBezTo>
                    <a:cubicBezTo>
                      <a:pt x="74" y="19"/>
                      <a:pt x="49" y="14"/>
                      <a:pt x="24" y="9"/>
                    </a:cubicBezTo>
                    <a:cubicBezTo>
                      <a:pt x="11" y="0"/>
                      <a:pt x="19" y="3"/>
                      <a:pt x="0" y="3"/>
                    </a:cubicBezTo>
                  </a:path>
                </a:pathLst>
              </a:custGeom>
              <a:noFill/>
              <a:ln w="28575" cmpd="sng">
                <a:solidFill>
                  <a:schemeClr val="tx1"/>
                </a:solidFill>
                <a:round/>
                <a:headEnd/>
                <a:tailEnd/>
              </a:ln>
              <a:effectLst/>
            </p:spPr>
            <p:txBody>
              <a:bodyPr wrap="none" anchor="ctr"/>
              <a:lstStyle/>
              <a:p>
                <a:endParaRPr lang="en-US"/>
              </a:p>
            </p:txBody>
          </p:sp>
          <p:sp>
            <p:nvSpPr>
              <p:cNvPr id="67609" name="Freeform 25"/>
              <p:cNvSpPr>
                <a:spLocks noChangeAspect="1"/>
              </p:cNvSpPr>
              <p:nvPr/>
            </p:nvSpPr>
            <p:spPr bwMode="auto">
              <a:xfrm>
                <a:off x="293" y="2448"/>
                <a:ext cx="322" cy="140"/>
              </a:xfrm>
              <a:custGeom>
                <a:avLst/>
                <a:gdLst/>
                <a:ahLst/>
                <a:cxnLst>
                  <a:cxn ang="0">
                    <a:pos x="330" y="143"/>
                  </a:cxn>
                  <a:cxn ang="0">
                    <a:pos x="270" y="115"/>
                  </a:cxn>
                  <a:cxn ang="0">
                    <a:pos x="120" y="65"/>
                  </a:cxn>
                  <a:cxn ang="0">
                    <a:pos x="46" y="35"/>
                  </a:cxn>
                  <a:cxn ang="0">
                    <a:pos x="28" y="25"/>
                  </a:cxn>
                  <a:cxn ang="0">
                    <a:pos x="10" y="13"/>
                  </a:cxn>
                  <a:cxn ang="0">
                    <a:pos x="0" y="1"/>
                  </a:cxn>
                </a:cxnLst>
                <a:rect l="0" t="0" r="r" b="b"/>
                <a:pathLst>
                  <a:path w="330" h="143">
                    <a:moveTo>
                      <a:pt x="330" y="143"/>
                    </a:moveTo>
                    <a:cubicBezTo>
                      <a:pt x="317" y="123"/>
                      <a:pt x="290" y="125"/>
                      <a:pt x="270" y="115"/>
                    </a:cubicBezTo>
                    <a:cubicBezTo>
                      <a:pt x="226" y="93"/>
                      <a:pt x="168" y="78"/>
                      <a:pt x="120" y="65"/>
                    </a:cubicBezTo>
                    <a:cubicBezTo>
                      <a:pt x="95" y="58"/>
                      <a:pt x="69" y="48"/>
                      <a:pt x="46" y="35"/>
                    </a:cubicBezTo>
                    <a:cubicBezTo>
                      <a:pt x="39" y="31"/>
                      <a:pt x="34" y="28"/>
                      <a:pt x="28" y="25"/>
                    </a:cubicBezTo>
                    <a:cubicBezTo>
                      <a:pt x="22" y="21"/>
                      <a:pt x="10" y="13"/>
                      <a:pt x="10" y="13"/>
                    </a:cubicBezTo>
                    <a:cubicBezTo>
                      <a:pt x="2" y="0"/>
                      <a:pt x="7" y="1"/>
                      <a:pt x="0" y="1"/>
                    </a:cubicBezTo>
                  </a:path>
                </a:pathLst>
              </a:custGeom>
              <a:noFill/>
              <a:ln w="19050" cmpd="sng">
                <a:solidFill>
                  <a:schemeClr val="tx1"/>
                </a:solidFill>
                <a:round/>
                <a:headEnd/>
                <a:tailEnd/>
              </a:ln>
              <a:effectLst/>
            </p:spPr>
            <p:txBody>
              <a:bodyPr wrap="none" anchor="ctr"/>
              <a:lstStyle/>
              <a:p>
                <a:endParaRPr lang="en-US"/>
              </a:p>
            </p:txBody>
          </p:sp>
          <p:sp>
            <p:nvSpPr>
              <p:cNvPr id="67610" name="Freeform 26"/>
              <p:cNvSpPr>
                <a:spLocks noChangeAspect="1"/>
              </p:cNvSpPr>
              <p:nvPr/>
            </p:nvSpPr>
            <p:spPr bwMode="auto">
              <a:xfrm>
                <a:off x="187" y="2423"/>
                <a:ext cx="84" cy="18"/>
              </a:xfrm>
              <a:custGeom>
                <a:avLst/>
                <a:gdLst/>
                <a:ahLst/>
                <a:cxnLst>
                  <a:cxn ang="0">
                    <a:pos x="86" y="19"/>
                  </a:cxn>
                  <a:cxn ang="0">
                    <a:pos x="50" y="5"/>
                  </a:cxn>
                  <a:cxn ang="0">
                    <a:pos x="0" y="1"/>
                  </a:cxn>
                </a:cxnLst>
                <a:rect l="0" t="0" r="r" b="b"/>
                <a:pathLst>
                  <a:path w="86" h="19">
                    <a:moveTo>
                      <a:pt x="86" y="19"/>
                    </a:moveTo>
                    <a:cubicBezTo>
                      <a:pt x="72" y="17"/>
                      <a:pt x="63" y="9"/>
                      <a:pt x="50" y="5"/>
                    </a:cubicBezTo>
                    <a:cubicBezTo>
                      <a:pt x="35" y="0"/>
                      <a:pt x="16" y="1"/>
                      <a:pt x="0" y="1"/>
                    </a:cubicBezTo>
                  </a:path>
                </a:pathLst>
              </a:custGeom>
              <a:noFill/>
              <a:ln w="19050" cmpd="sng">
                <a:solidFill>
                  <a:schemeClr val="tx1"/>
                </a:solidFill>
                <a:round/>
                <a:headEnd/>
                <a:tailEnd/>
              </a:ln>
              <a:effectLst/>
            </p:spPr>
            <p:txBody>
              <a:bodyPr wrap="none" anchor="ctr"/>
              <a:lstStyle/>
              <a:p>
                <a:endParaRPr lang="en-US"/>
              </a:p>
            </p:txBody>
          </p:sp>
          <p:sp>
            <p:nvSpPr>
              <p:cNvPr id="67611" name="Freeform 27"/>
              <p:cNvSpPr>
                <a:spLocks noChangeAspect="1"/>
              </p:cNvSpPr>
              <p:nvPr/>
            </p:nvSpPr>
            <p:spPr bwMode="auto">
              <a:xfrm>
                <a:off x="647" y="2582"/>
                <a:ext cx="256" cy="35"/>
              </a:xfrm>
              <a:custGeom>
                <a:avLst/>
                <a:gdLst/>
                <a:ahLst/>
                <a:cxnLst>
                  <a:cxn ang="0">
                    <a:pos x="262" y="36"/>
                  </a:cxn>
                  <a:cxn ang="0">
                    <a:pos x="132" y="0"/>
                  </a:cxn>
                  <a:cxn ang="0">
                    <a:pos x="0" y="6"/>
                  </a:cxn>
                </a:cxnLst>
                <a:rect l="0" t="0" r="r" b="b"/>
                <a:pathLst>
                  <a:path w="262" h="36">
                    <a:moveTo>
                      <a:pt x="262" y="36"/>
                    </a:moveTo>
                    <a:cubicBezTo>
                      <a:pt x="223" y="10"/>
                      <a:pt x="178" y="3"/>
                      <a:pt x="132" y="0"/>
                    </a:cubicBezTo>
                    <a:cubicBezTo>
                      <a:pt x="89" y="1"/>
                      <a:pt x="43" y="6"/>
                      <a:pt x="0" y="6"/>
                    </a:cubicBezTo>
                  </a:path>
                </a:pathLst>
              </a:custGeom>
              <a:noFill/>
              <a:ln w="19050" cmpd="sng">
                <a:solidFill>
                  <a:schemeClr val="tx1"/>
                </a:solidFill>
                <a:round/>
                <a:headEnd/>
                <a:tailEnd/>
              </a:ln>
              <a:effectLst/>
            </p:spPr>
            <p:txBody>
              <a:bodyPr wrap="none" anchor="ctr"/>
              <a:lstStyle/>
              <a:p>
                <a:endParaRPr lang="en-US"/>
              </a:p>
            </p:txBody>
          </p:sp>
          <p:sp>
            <p:nvSpPr>
              <p:cNvPr id="67612" name="Freeform 28"/>
              <p:cNvSpPr>
                <a:spLocks noChangeAspect="1"/>
              </p:cNvSpPr>
              <p:nvPr/>
            </p:nvSpPr>
            <p:spPr bwMode="auto">
              <a:xfrm>
                <a:off x="1094" y="2709"/>
                <a:ext cx="217" cy="22"/>
              </a:xfrm>
              <a:custGeom>
                <a:avLst/>
                <a:gdLst/>
                <a:ahLst/>
                <a:cxnLst>
                  <a:cxn ang="0">
                    <a:pos x="222" y="22"/>
                  </a:cxn>
                  <a:cxn ang="0">
                    <a:pos x="180" y="4"/>
                  </a:cxn>
                  <a:cxn ang="0">
                    <a:pos x="110" y="14"/>
                  </a:cxn>
                  <a:cxn ang="0">
                    <a:pos x="0" y="0"/>
                  </a:cxn>
                </a:cxnLst>
                <a:rect l="0" t="0" r="r" b="b"/>
                <a:pathLst>
                  <a:path w="222" h="22">
                    <a:moveTo>
                      <a:pt x="222" y="22"/>
                    </a:moveTo>
                    <a:cubicBezTo>
                      <a:pt x="208" y="13"/>
                      <a:pt x="197" y="7"/>
                      <a:pt x="180" y="4"/>
                    </a:cubicBezTo>
                    <a:cubicBezTo>
                      <a:pt x="156" y="6"/>
                      <a:pt x="134" y="9"/>
                      <a:pt x="110" y="14"/>
                    </a:cubicBezTo>
                    <a:cubicBezTo>
                      <a:pt x="100" y="14"/>
                      <a:pt x="15" y="15"/>
                      <a:pt x="0" y="0"/>
                    </a:cubicBezTo>
                  </a:path>
                </a:pathLst>
              </a:custGeom>
              <a:noFill/>
              <a:ln w="19050" cmpd="sng">
                <a:solidFill>
                  <a:schemeClr val="tx1"/>
                </a:solidFill>
                <a:round/>
                <a:headEnd/>
                <a:tailEnd/>
              </a:ln>
              <a:effectLst/>
            </p:spPr>
            <p:txBody>
              <a:bodyPr wrap="none" anchor="ctr"/>
              <a:lstStyle/>
              <a:p>
                <a:endParaRPr lang="en-US"/>
              </a:p>
            </p:txBody>
          </p:sp>
          <p:sp>
            <p:nvSpPr>
              <p:cNvPr id="67613" name="Line 29"/>
              <p:cNvSpPr>
                <a:spLocks noChangeAspect="1" noChangeShapeType="1"/>
              </p:cNvSpPr>
              <p:nvPr/>
            </p:nvSpPr>
            <p:spPr bwMode="auto">
              <a:xfrm flipH="1" flipV="1">
                <a:off x="171" y="3390"/>
                <a:ext cx="3947" cy="601"/>
              </a:xfrm>
              <a:prstGeom prst="line">
                <a:avLst/>
              </a:prstGeom>
              <a:noFill/>
              <a:ln w="12700">
                <a:solidFill>
                  <a:schemeClr val="tx1"/>
                </a:solidFill>
                <a:round/>
                <a:headEnd/>
                <a:tailEnd/>
              </a:ln>
              <a:effectLst/>
            </p:spPr>
            <p:txBody>
              <a:bodyPr wrap="none" anchor="ctr"/>
              <a:lstStyle/>
              <a:p>
                <a:endParaRPr lang="en-US"/>
              </a:p>
            </p:txBody>
          </p:sp>
          <p:sp>
            <p:nvSpPr>
              <p:cNvPr id="67614" name="Text Box 30"/>
              <p:cNvSpPr txBox="1">
                <a:spLocks noChangeAspect="1" noChangeArrowheads="1"/>
              </p:cNvSpPr>
              <p:nvPr/>
            </p:nvSpPr>
            <p:spPr bwMode="auto">
              <a:xfrm>
                <a:off x="4511" y="1307"/>
                <a:ext cx="671" cy="167"/>
              </a:xfrm>
              <a:prstGeom prst="rect">
                <a:avLst/>
              </a:prstGeom>
              <a:noFill/>
              <a:ln w="9525">
                <a:noFill/>
                <a:miter lim="800000"/>
                <a:headEnd/>
                <a:tailEnd/>
              </a:ln>
              <a:effectLst/>
            </p:spPr>
            <p:txBody>
              <a:bodyPr wrap="none">
                <a:spAutoFit/>
              </a:bodyPr>
              <a:lstStyle/>
              <a:p>
                <a:pPr eaLnBrk="0" hangingPunct="0">
                  <a:lnSpc>
                    <a:spcPct val="95000"/>
                  </a:lnSpc>
                </a:pPr>
                <a:r>
                  <a:rPr lang="es-ES_tradnl" sz="1200" b="1">
                    <a:solidFill>
                      <a:schemeClr val="tx1"/>
                    </a:solidFill>
                  </a:rPr>
                  <a:t>Evaporation</a:t>
                </a:r>
              </a:p>
            </p:txBody>
          </p:sp>
        </p:grpSp>
        <p:sp>
          <p:nvSpPr>
            <p:cNvPr id="67615" name="Rectangle 31"/>
            <p:cNvSpPr>
              <a:spLocks noChangeArrowheads="1"/>
            </p:cNvSpPr>
            <p:nvPr/>
          </p:nvSpPr>
          <p:spPr bwMode="auto">
            <a:xfrm>
              <a:off x="4649" y="3430"/>
              <a:ext cx="953" cy="555"/>
            </a:xfrm>
            <a:prstGeom prst="rect">
              <a:avLst/>
            </a:prstGeom>
            <a:noFill/>
            <a:ln w="9525">
              <a:noFill/>
              <a:miter lim="800000"/>
              <a:headEnd/>
              <a:tailEnd/>
            </a:ln>
            <a:effectLst/>
          </p:spPr>
          <p:txBody>
            <a:bodyPr lIns="36000" tIns="36000" rIns="36000" bIns="36000" anchor="ctr">
              <a:spAutoFit/>
            </a:bodyPr>
            <a:lstStyle/>
            <a:p>
              <a:pPr marL="533400" indent="-533400" algn="l">
                <a:lnSpc>
                  <a:spcPct val="80000"/>
                </a:lnSpc>
                <a:spcBef>
                  <a:spcPct val="20000"/>
                </a:spcBef>
              </a:pPr>
              <a:r>
                <a:rPr lang="de-CH" sz="1400" b="1">
                  <a:solidFill>
                    <a:schemeClr val="tx1"/>
                  </a:solidFill>
                </a:rPr>
                <a:t>Precipitation</a:t>
              </a:r>
            </a:p>
            <a:p>
              <a:pPr marL="533400" indent="-533400" algn="l">
                <a:lnSpc>
                  <a:spcPct val="80000"/>
                </a:lnSpc>
                <a:spcBef>
                  <a:spcPct val="20000"/>
                </a:spcBef>
              </a:pPr>
              <a:r>
                <a:rPr lang="de-CH" sz="1400" b="1">
                  <a:solidFill>
                    <a:schemeClr val="tx1"/>
                  </a:solidFill>
                </a:rPr>
                <a:t>Evaporation/ET</a:t>
              </a:r>
            </a:p>
            <a:p>
              <a:pPr marL="533400" indent="-533400" algn="l">
                <a:lnSpc>
                  <a:spcPct val="80000"/>
                </a:lnSpc>
                <a:spcBef>
                  <a:spcPct val="20000"/>
                </a:spcBef>
              </a:pPr>
              <a:r>
                <a:rPr lang="de-CH" sz="1400" b="1">
                  <a:solidFill>
                    <a:schemeClr val="tx1"/>
                  </a:solidFill>
                </a:rPr>
                <a:t>Surface Water</a:t>
              </a:r>
            </a:p>
            <a:p>
              <a:pPr marL="533400" indent="-533400" algn="l">
                <a:lnSpc>
                  <a:spcPct val="80000"/>
                </a:lnSpc>
                <a:spcBef>
                  <a:spcPct val="20000"/>
                </a:spcBef>
              </a:pPr>
              <a:r>
                <a:rPr lang="de-CH" sz="1400" b="1">
                  <a:solidFill>
                    <a:schemeClr val="tx1"/>
                  </a:solidFill>
                </a:rPr>
                <a:t>Groundwater</a:t>
              </a:r>
            </a:p>
          </p:txBody>
        </p:sp>
      </p:grpSp>
      <p:sp>
        <p:nvSpPr>
          <p:cNvPr id="67616" name="Rectangle 32"/>
          <p:cNvSpPr>
            <a:spLocks noChangeArrowheads="1"/>
          </p:cNvSpPr>
          <p:nvPr/>
        </p:nvSpPr>
        <p:spPr bwMode="auto">
          <a:xfrm>
            <a:off x="7164388" y="5229225"/>
            <a:ext cx="1800225" cy="1223963"/>
          </a:xfrm>
          <a:prstGeom prst="rect">
            <a:avLst/>
          </a:prstGeom>
          <a:noFill/>
          <a:ln w="38100" algn="ctr">
            <a:solidFill>
              <a:srgbClr val="FF3300"/>
            </a:solidFill>
            <a:miter lim="800000"/>
            <a:headEnd/>
            <a:tailEnd/>
          </a:ln>
          <a:effectLst/>
        </p:spPr>
        <p:txBody>
          <a:bodyPr wrap="none" lIns="36000" tIns="36000" rIns="36000" bIns="36000"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6" descr="http://upload.wikimedia.org/wikipedia/commons/1/17/PivotIrrigationOnCotton.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40323" name="Rectangle 1027"/>
          <p:cNvSpPr>
            <a:spLocks noGrp="1" noChangeArrowheads="1"/>
          </p:cNvSpPr>
          <p:nvPr>
            <p:ph type="title" idx="4294967295"/>
          </p:nvPr>
        </p:nvSpPr>
        <p:spPr>
          <a:xfrm>
            <a:off x="0" y="0"/>
            <a:ext cx="9144000" cy="1143000"/>
          </a:xfrm>
        </p:spPr>
        <p:txBody>
          <a:bodyPr/>
          <a:lstStyle/>
          <a:p>
            <a:r>
              <a:rPr lang="en-GB" sz="2600" b="0" dirty="0" smtClean="0">
                <a:solidFill>
                  <a:schemeClr val="tx1"/>
                </a:solidFill>
              </a:rPr>
              <a:t>Irrigation requirement</a:t>
            </a:r>
          </a:p>
        </p:txBody>
      </p:sp>
      <p:sp>
        <p:nvSpPr>
          <p:cNvPr id="440324" name="Text Box 1028"/>
          <p:cNvSpPr txBox="1">
            <a:spLocks noChangeArrowheads="1"/>
          </p:cNvSpPr>
          <p:nvPr/>
        </p:nvSpPr>
        <p:spPr bwMode="auto">
          <a:xfrm>
            <a:off x="0" y="5943600"/>
            <a:ext cx="9144000" cy="1311275"/>
          </a:xfrm>
          <a:prstGeom prst="rect">
            <a:avLst/>
          </a:prstGeom>
          <a:noFill/>
          <a:ln w="9525">
            <a:noFill/>
            <a:miter lim="800000"/>
            <a:headEnd/>
            <a:tailEnd/>
          </a:ln>
        </p:spPr>
        <p:txBody>
          <a:bodyPr>
            <a:spAutoFit/>
          </a:bodyPr>
          <a:lstStyle/>
          <a:p>
            <a:pPr marL="457200" indent="-457200" algn="ctr"/>
            <a:endParaRPr lang="en-GB" sz="2000">
              <a:latin typeface="Arial" pitchFamily="34" charset="0"/>
            </a:endParaRPr>
          </a:p>
          <a:p>
            <a:pPr marL="457200" indent="-457200" algn="ctr"/>
            <a:r>
              <a:rPr lang="en-GB" sz="2000">
                <a:solidFill>
                  <a:schemeClr val="bg1"/>
                </a:solidFill>
                <a:latin typeface="Arial" pitchFamily="34" charset="0"/>
              </a:rPr>
              <a:t>Irrigation requirement = crop water requirement – effective rainfall</a:t>
            </a:r>
          </a:p>
          <a:p>
            <a:pPr marL="914400" lvl="1" indent="-457200" algn="ctr"/>
            <a:endParaRPr lang="en-US" sz="2000">
              <a:latin typeface="Arial" pitchFamily="34" charset="0"/>
            </a:endParaRPr>
          </a:p>
          <a:p>
            <a:pPr marL="457200" indent="-457200" algn="ctr"/>
            <a:endParaRPr lang="nl-NL" sz="2000">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8" descr="C:\Documents and Settings\Hoekstra\Mijn documenten\Arjen\Werk\4 IHE\NEW\lectures sus dev\Cunningham and Saigo 2003 p449.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8355" name="Rectangle 1027"/>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GB" sz="2600">
                <a:solidFill>
                  <a:schemeClr val="bg1"/>
                </a:solidFill>
                <a:latin typeface="Arial" pitchFamily="34" charset="0"/>
              </a:rPr>
              <a:t>Grey water footprint</a:t>
            </a:r>
          </a:p>
        </p:txBody>
      </p:sp>
      <p:sp>
        <p:nvSpPr>
          <p:cNvPr id="228356" name="Rectangle 3"/>
          <p:cNvSpPr txBox="1">
            <a:spLocks noChangeArrowheads="1"/>
          </p:cNvSpPr>
          <p:nvPr/>
        </p:nvSpPr>
        <p:spPr bwMode="auto">
          <a:xfrm>
            <a:off x="539750" y="4800600"/>
            <a:ext cx="8424863" cy="2057400"/>
          </a:xfrm>
          <a:prstGeom prst="rect">
            <a:avLst/>
          </a:prstGeom>
          <a:noFill/>
          <a:ln w="9525">
            <a:noFill/>
            <a:miter lim="800000"/>
            <a:headEnd/>
            <a:tailEnd/>
          </a:ln>
        </p:spPr>
        <p:txBody>
          <a:bodyPr/>
          <a:lstStyle/>
          <a:p>
            <a:pPr marL="457200" indent="-457200" algn="l">
              <a:spcBef>
                <a:spcPct val="20000"/>
              </a:spcBef>
              <a:buClr>
                <a:schemeClr val="bg1"/>
              </a:buClr>
              <a:buSzPct val="80000"/>
              <a:buFontTx/>
              <a:buChar char="•"/>
            </a:pPr>
            <a:r>
              <a:rPr lang="en-US" sz="2200">
                <a:solidFill>
                  <a:schemeClr val="bg1"/>
                </a:solidFill>
                <a:latin typeface="Arial" pitchFamily="34" charset="0"/>
              </a:rPr>
              <a:t>volume of polluted freshwater that associates with the production of a product in its full supply-chain.</a:t>
            </a:r>
          </a:p>
          <a:p>
            <a:pPr marL="457200" indent="-457200" algn="l">
              <a:spcBef>
                <a:spcPts val="1800"/>
              </a:spcBef>
              <a:buClr>
                <a:schemeClr val="bg1"/>
              </a:buClr>
              <a:buSzPct val="80000"/>
              <a:buFontTx/>
              <a:buChar char="•"/>
            </a:pPr>
            <a:r>
              <a:rPr lang="en-US" sz="2200">
                <a:solidFill>
                  <a:schemeClr val="bg1"/>
                </a:solidFill>
                <a:latin typeface="Arial" pitchFamily="34" charset="0"/>
              </a:rPr>
              <a:t>calculated as the volume of water that is required to assimilate pollutants based on ambient water quality standards.</a:t>
            </a:r>
          </a:p>
          <a:p>
            <a:pPr marL="457200" indent="-457200" algn="l">
              <a:spcBef>
                <a:spcPct val="20000"/>
              </a:spcBef>
              <a:buClr>
                <a:srgbClr val="CCFFFF"/>
              </a:buClr>
              <a:buSzPct val="80000"/>
              <a:buFont typeface="Monotype Sorts" pitchFamily="2" charset="2"/>
              <a:buNone/>
            </a:pPr>
            <a:endParaRPr lang="en-GB" sz="2000">
              <a:solidFill>
                <a:schemeClr val="bg1"/>
              </a:solidFill>
              <a:latin typeface="Arial" pitchFamily="34" charset="0"/>
            </a:endParaRPr>
          </a:p>
          <a:p>
            <a:pPr marL="457200" indent="-457200" algn="l">
              <a:spcBef>
                <a:spcPct val="20000"/>
              </a:spcBef>
              <a:buClr>
                <a:srgbClr val="CCFFFF"/>
              </a:buClr>
              <a:buSzPct val="80000"/>
              <a:buFont typeface="Monotype Sorts" pitchFamily="2" charset="2"/>
              <a:buAutoNum type="arabicPeriod"/>
            </a:pPr>
            <a:endParaRPr lang="nl-NL">
              <a:solidFill>
                <a:srgbClr val="CCFFFF"/>
              </a:solidFill>
              <a:latin typeface="Arial" pitchFamily="34" charset="0"/>
            </a:endParaRPr>
          </a:p>
          <a:p>
            <a:pPr marL="457200" indent="-457200" algn="l">
              <a:spcBef>
                <a:spcPct val="20000"/>
              </a:spcBef>
              <a:buClr>
                <a:srgbClr val="CCFFFF"/>
              </a:buClr>
              <a:buSzPct val="80000"/>
              <a:buFont typeface="Monotype Sorts" pitchFamily="2" charset="2"/>
              <a:buNone/>
            </a:pPr>
            <a:r>
              <a:rPr lang="nl-NL">
                <a:solidFill>
                  <a:srgbClr val="CCFFFF"/>
                </a:solidFill>
                <a:latin typeface="Arial" pitchFamily="34" charset="0"/>
              </a:rPr>
              <a:t>	</a:t>
            </a:r>
            <a:endParaRPr lang="en-GB">
              <a:solidFill>
                <a:srgbClr val="CCFFFF"/>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Gleick (1993)2"/>
          <p:cNvPicPr>
            <a:picLocks noChangeAspect="1" noChangeArrowheads="1"/>
          </p:cNvPicPr>
          <p:nvPr/>
        </p:nvPicPr>
        <p:blipFill>
          <a:blip r:embed="rId3"/>
          <a:srcRect/>
          <a:stretch>
            <a:fillRect/>
          </a:stretch>
        </p:blipFill>
        <p:spPr bwMode="auto">
          <a:xfrm>
            <a:off x="0" y="-46038"/>
            <a:ext cx="12725400" cy="6932613"/>
          </a:xfrm>
          <a:prstGeom prst="rect">
            <a:avLst/>
          </a:prstGeom>
          <a:noFill/>
          <a:ln w="19050">
            <a:noFill/>
            <a:miter lim="800000"/>
            <a:headEnd/>
            <a:tailEnd/>
          </a:ln>
        </p:spPr>
      </p:pic>
      <p:sp>
        <p:nvSpPr>
          <p:cNvPr id="246787" name="Text Box 3"/>
          <p:cNvSpPr txBox="1">
            <a:spLocks noChangeArrowheads="1"/>
          </p:cNvSpPr>
          <p:nvPr/>
        </p:nvSpPr>
        <p:spPr bwMode="auto">
          <a:xfrm>
            <a:off x="214313" y="428625"/>
            <a:ext cx="8778875" cy="1384300"/>
          </a:xfrm>
          <a:prstGeom prst="rect">
            <a:avLst/>
          </a:prstGeom>
          <a:noFill/>
          <a:ln w="9525">
            <a:noFill/>
            <a:miter lim="800000"/>
            <a:headEnd/>
            <a:tailEnd/>
          </a:ln>
        </p:spPr>
        <p:txBody>
          <a:bodyPr>
            <a:spAutoFit/>
          </a:bodyPr>
          <a:lstStyle/>
          <a:p>
            <a:pPr algn="l"/>
            <a:r>
              <a:rPr lang="en-US" sz="2800">
                <a:solidFill>
                  <a:schemeClr val="bg1"/>
                </a:solidFill>
                <a:latin typeface="Arial" pitchFamily="34" charset="0"/>
              </a:rPr>
              <a:t>The water footprint:</a:t>
            </a:r>
          </a:p>
          <a:p>
            <a:pPr algn="l"/>
            <a:r>
              <a:rPr lang="en-US" sz="2800">
                <a:solidFill>
                  <a:schemeClr val="bg1"/>
                </a:solidFill>
                <a:latin typeface="Arial" pitchFamily="34" charset="0"/>
              </a:rPr>
              <a:t>making a link between consumption in one place and impacts on water systems elsewhere</a:t>
            </a:r>
          </a:p>
        </p:txBody>
      </p:sp>
      <p:sp>
        <p:nvSpPr>
          <p:cNvPr id="246788" name="Text Box 3"/>
          <p:cNvSpPr txBox="1">
            <a:spLocks noChangeArrowheads="1"/>
          </p:cNvSpPr>
          <p:nvPr/>
        </p:nvSpPr>
        <p:spPr bwMode="auto">
          <a:xfrm>
            <a:off x="365125" y="5072063"/>
            <a:ext cx="8778875" cy="1384300"/>
          </a:xfrm>
          <a:prstGeom prst="rect">
            <a:avLst/>
          </a:prstGeom>
          <a:noFill/>
          <a:ln w="9525">
            <a:noFill/>
            <a:miter lim="800000"/>
            <a:headEnd/>
            <a:tailEnd/>
          </a:ln>
        </p:spPr>
        <p:txBody>
          <a:bodyPr>
            <a:spAutoFit/>
          </a:bodyPr>
          <a:lstStyle/>
          <a:p>
            <a:pPr algn="l"/>
            <a:endParaRPr lang="en-US" sz="2800" b="1">
              <a:solidFill>
                <a:schemeClr val="bg1"/>
              </a:solidFill>
              <a:latin typeface="Arial" pitchFamily="34" charset="0"/>
            </a:endParaRPr>
          </a:p>
          <a:p>
            <a:pPr algn="l"/>
            <a:endParaRPr lang="en-US" sz="2800" b="1">
              <a:solidFill>
                <a:schemeClr val="bg1"/>
              </a:solidFill>
              <a:latin typeface="Arial" pitchFamily="34" charset="0"/>
            </a:endParaRPr>
          </a:p>
          <a:p>
            <a:pPr algn="l"/>
            <a:endParaRPr lang="en-US" sz="2800" b="1">
              <a:solidFill>
                <a:schemeClr val="bg1"/>
              </a:solidFill>
              <a:latin typeface="Arial" pitchFamily="34" charset="0"/>
            </a:endParaRPr>
          </a:p>
        </p:txBody>
      </p:sp>
      <p:sp>
        <p:nvSpPr>
          <p:cNvPr id="246789" name="Text Box 3"/>
          <p:cNvSpPr txBox="1">
            <a:spLocks noChangeArrowheads="1"/>
          </p:cNvSpPr>
          <p:nvPr/>
        </p:nvSpPr>
        <p:spPr bwMode="auto">
          <a:xfrm>
            <a:off x="365125" y="5929313"/>
            <a:ext cx="8778875" cy="523875"/>
          </a:xfrm>
          <a:prstGeom prst="rect">
            <a:avLst/>
          </a:prstGeom>
          <a:noFill/>
          <a:ln w="9525">
            <a:noFill/>
            <a:miter lim="800000"/>
            <a:headEnd/>
            <a:tailEnd/>
          </a:ln>
        </p:spPr>
        <p:txBody>
          <a:bodyPr>
            <a:spAutoFit/>
          </a:bodyPr>
          <a:lstStyle/>
          <a:p>
            <a:pPr algn="l"/>
            <a:r>
              <a:rPr lang="en-GB" sz="2800">
                <a:solidFill>
                  <a:schemeClr val="bg1"/>
                </a:solidFill>
                <a:latin typeface="Arial" pitchFamily="34" charset="0"/>
              </a:rPr>
              <a:t>Shrinking Aral Sea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p:txBody>
          <a:bodyPr/>
          <a:lstStyle/>
          <a:p>
            <a:endParaRPr lang="nl-NL" smtClean="0"/>
          </a:p>
        </p:txBody>
      </p:sp>
      <p:pic>
        <p:nvPicPr>
          <p:cNvPr id="248835" name="Picture 3" descr="T-Skeleton of dolphin found during the survey in Ghaghara River in Uttar Pradesh"/>
          <p:cNvPicPr>
            <a:picLocks noChangeAspect="1" noChangeArrowheads="1"/>
          </p:cNvPicPr>
          <p:nvPr>
            <p:ph type="body" idx="4294967295"/>
          </p:nvPr>
        </p:nvPicPr>
        <p:blipFill>
          <a:blip r:embed="rId3"/>
          <a:srcRect/>
          <a:stretch>
            <a:fillRect/>
          </a:stretch>
        </p:blipFill>
        <p:spPr>
          <a:xfrm>
            <a:off x="0" y="0"/>
            <a:ext cx="9144000" cy="6858000"/>
          </a:xfrm>
          <a:noFill/>
        </p:spPr>
      </p:pic>
      <p:sp>
        <p:nvSpPr>
          <p:cNvPr id="248836" name="Text Box 3"/>
          <p:cNvSpPr txBox="1">
            <a:spLocks noChangeArrowheads="1"/>
          </p:cNvSpPr>
          <p:nvPr/>
        </p:nvSpPr>
        <p:spPr bwMode="auto">
          <a:xfrm>
            <a:off x="214313" y="428625"/>
            <a:ext cx="8778875" cy="1384300"/>
          </a:xfrm>
          <a:prstGeom prst="rect">
            <a:avLst/>
          </a:prstGeom>
          <a:noFill/>
          <a:ln w="9525">
            <a:noFill/>
            <a:miter lim="800000"/>
            <a:headEnd/>
            <a:tailEnd/>
          </a:ln>
        </p:spPr>
        <p:txBody>
          <a:bodyPr>
            <a:spAutoFit/>
          </a:bodyPr>
          <a:lstStyle/>
          <a:p>
            <a:pPr algn="l"/>
            <a:r>
              <a:rPr lang="en-US" sz="2800">
                <a:solidFill>
                  <a:schemeClr val="bg1"/>
                </a:solidFill>
                <a:latin typeface="Arial" pitchFamily="34" charset="0"/>
              </a:rPr>
              <a:t>The water footprint:</a:t>
            </a:r>
          </a:p>
          <a:p>
            <a:pPr algn="l"/>
            <a:r>
              <a:rPr lang="en-US" sz="2800">
                <a:solidFill>
                  <a:schemeClr val="bg1"/>
                </a:solidFill>
                <a:latin typeface="Arial" pitchFamily="34" charset="0"/>
              </a:rPr>
              <a:t>making a link between consumption in one place and impacts on water systems elsewhere</a:t>
            </a:r>
          </a:p>
        </p:txBody>
      </p:sp>
      <p:sp>
        <p:nvSpPr>
          <p:cNvPr id="248837" name="Rectangle 1045"/>
          <p:cNvSpPr>
            <a:spLocks noChangeArrowheads="1"/>
          </p:cNvSpPr>
          <p:nvPr/>
        </p:nvSpPr>
        <p:spPr bwMode="auto">
          <a:xfrm>
            <a:off x="5029200" y="65532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solidFill>
                  <a:schemeClr val="bg1"/>
                </a:solidFill>
                <a:latin typeface="Arial" pitchFamily="34" charset="0"/>
              </a:rPr>
              <a:t>[Photo: WWF]</a:t>
            </a:r>
            <a:endParaRPr lang="en-GB" sz="1200">
              <a:solidFill>
                <a:schemeClr val="bg1"/>
              </a:solidFill>
              <a:latin typeface="Arial" pitchFamily="34" charset="0"/>
            </a:endParaRPr>
          </a:p>
        </p:txBody>
      </p:sp>
      <p:sp>
        <p:nvSpPr>
          <p:cNvPr id="248838" name="Text Box 3"/>
          <p:cNvSpPr txBox="1">
            <a:spLocks noChangeArrowheads="1"/>
          </p:cNvSpPr>
          <p:nvPr/>
        </p:nvSpPr>
        <p:spPr bwMode="auto">
          <a:xfrm>
            <a:off x="365125" y="5929313"/>
            <a:ext cx="8778875" cy="523875"/>
          </a:xfrm>
          <a:prstGeom prst="rect">
            <a:avLst/>
          </a:prstGeom>
          <a:noFill/>
          <a:ln w="9525">
            <a:noFill/>
            <a:miter lim="800000"/>
            <a:headEnd/>
            <a:tailEnd/>
          </a:ln>
        </p:spPr>
        <p:txBody>
          <a:bodyPr>
            <a:spAutoFit/>
          </a:bodyPr>
          <a:lstStyle/>
          <a:p>
            <a:pPr algn="l"/>
            <a:r>
              <a:rPr lang="en-GB" sz="2800">
                <a:solidFill>
                  <a:schemeClr val="bg1"/>
                </a:solidFill>
                <a:latin typeface="Arial" pitchFamily="34" charset="0"/>
              </a:rPr>
              <a:t>Endangered Indus River Dolphin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cup of cofee"/>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52931"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
        <p:nvSpPr>
          <p:cNvPr id="33796" name="Rectangle 1045"/>
          <p:cNvSpPr>
            <a:spLocks noChangeArrowheads="1"/>
          </p:cNvSpPr>
          <p:nvPr/>
        </p:nvSpPr>
        <p:spPr bwMode="auto">
          <a:xfrm>
            <a:off x="250825" y="188913"/>
            <a:ext cx="8569325" cy="1295400"/>
          </a:xfrm>
          <a:prstGeom prst="rect">
            <a:avLst/>
          </a:prstGeom>
          <a:noFill/>
          <a:ln w="9525">
            <a:noFill/>
            <a:miter lim="800000"/>
            <a:headEnd/>
            <a:tailEnd/>
          </a:ln>
        </p:spPr>
        <p:txBody>
          <a:bodyPr/>
          <a:lstStyle/>
          <a:p>
            <a:pPr algn="l">
              <a:spcBef>
                <a:spcPct val="20000"/>
              </a:spcBef>
              <a:spcAft>
                <a:spcPct val="30000"/>
              </a:spcAft>
              <a:buClr>
                <a:srgbClr val="CCFFFF"/>
              </a:buClr>
              <a:buSzPct val="80000"/>
              <a:buFont typeface="Monotype Sorts" pitchFamily="2" charset="2"/>
              <a:buNone/>
              <a:tabLst>
                <a:tab pos="0" algn="l"/>
              </a:tabLst>
            </a:pPr>
            <a:r>
              <a:rPr lang="en-GB" sz="1200">
                <a:latin typeface="Arial" pitchFamily="34" charset="0"/>
              </a:rPr>
              <a:t>This is a </a:t>
            </a:r>
            <a:r>
              <a:rPr lang="en-GB" sz="1200" b="1">
                <a:latin typeface="Arial" pitchFamily="34" charset="0"/>
              </a:rPr>
              <a:t>global average</a:t>
            </a:r>
            <a:r>
              <a:rPr lang="en-GB" sz="1200">
                <a:latin typeface="Arial" pitchFamily="34" charset="0"/>
              </a:rPr>
              <a:t> and </a:t>
            </a:r>
            <a:r>
              <a:rPr lang="en-GB" sz="1200" b="1">
                <a:latin typeface="Arial" pitchFamily="34" charset="0"/>
              </a:rPr>
              <a:t>aggregate </a:t>
            </a:r>
            <a:r>
              <a:rPr lang="en-GB" sz="1200">
                <a:latin typeface="Arial" pitchFamily="34" charset="0"/>
              </a:rPr>
              <a:t>number. Policy decisions should be taken on the basis of:</a:t>
            </a:r>
          </a:p>
          <a:p>
            <a:pPr algn="l">
              <a:spcBef>
                <a:spcPct val="20000"/>
              </a:spcBef>
              <a:buClr>
                <a:srgbClr val="CCFFFF"/>
              </a:buClr>
              <a:buSzPct val="80000"/>
              <a:buFont typeface="Monotype Sorts" pitchFamily="2" charset="2"/>
              <a:buNone/>
              <a:tabLst>
                <a:tab pos="0" algn="l"/>
              </a:tabLst>
            </a:pPr>
            <a:r>
              <a:rPr lang="en-GB" sz="1200">
                <a:latin typeface="Arial" pitchFamily="34" charset="0"/>
              </a:rPr>
              <a:t>1. Actual water footprint of certain coffee at the precise production location.</a:t>
            </a:r>
          </a:p>
          <a:p>
            <a:pPr algn="l">
              <a:spcBef>
                <a:spcPct val="20000"/>
              </a:spcBef>
              <a:buClr>
                <a:srgbClr val="CCFFFF"/>
              </a:buClr>
              <a:buSzPct val="80000"/>
              <a:buFont typeface="Monotype Sorts" pitchFamily="2" charset="2"/>
              <a:buNone/>
              <a:tabLst>
                <a:tab pos="0" algn="l"/>
              </a:tabLst>
            </a:pPr>
            <a:r>
              <a:rPr lang="en-GB" sz="1200">
                <a:latin typeface="Arial" pitchFamily="34" charset="0"/>
              </a:rPr>
              <a:t>2. Ratio green/blue/grey water footprint.</a:t>
            </a:r>
          </a:p>
          <a:p>
            <a:pPr algn="l">
              <a:spcBef>
                <a:spcPct val="20000"/>
              </a:spcBef>
              <a:buClr>
                <a:srgbClr val="CCFFFF"/>
              </a:buClr>
              <a:buSzPct val="80000"/>
              <a:buFont typeface="Monotype Sorts" pitchFamily="2" charset="2"/>
              <a:buNone/>
              <a:tabLst>
                <a:tab pos="0" algn="l"/>
              </a:tabLst>
            </a:pPr>
            <a:r>
              <a:rPr lang="en-GB" sz="1200">
                <a:latin typeface="Arial" pitchFamily="34" charset="0"/>
              </a:rPr>
              <a:t>3. Local impacts of the water footprint based on local vulnerability and scarcity.</a:t>
            </a:r>
          </a:p>
          <a:p>
            <a:pPr algn="ctr">
              <a:lnSpc>
                <a:spcPct val="80000"/>
              </a:lnSpc>
              <a:spcBef>
                <a:spcPct val="20000"/>
              </a:spcBef>
              <a:buClr>
                <a:srgbClr val="CCFFFF"/>
              </a:buClr>
              <a:buSzPct val="80000"/>
              <a:buFont typeface="Monotype Sorts" pitchFamily="2" charset="2"/>
              <a:buNone/>
              <a:tabLst>
                <a:tab pos="0" algn="l"/>
              </a:tabLst>
            </a:pPr>
            <a:endParaRPr lang="en-GB" sz="12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CHOCOLATE"/>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54979"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6" descr="SUGAR"/>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0483"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tomato"/>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59075"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wine"/>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61123"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ow"/>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66243"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solidFill>
                  <a:srgbClr val="000000"/>
                </a:solidFill>
                <a:latin typeface="Arial" pitchFamily="34" charset="0"/>
              </a:rPr>
              <a:t>[Hoekstra &amp; Chapagain, 2008]</a:t>
            </a:r>
            <a:endParaRPr lang="en-GB" sz="1200">
              <a:solidFill>
                <a:srgbClr val="000000"/>
              </a:solidFill>
              <a:latin typeface="Arial" pitchFamily="34" charset="0"/>
            </a:endParaRPr>
          </a:p>
        </p:txBody>
      </p:sp>
      <p:sp>
        <p:nvSpPr>
          <p:cNvPr id="266244" name="Rechthoek 5"/>
          <p:cNvSpPr>
            <a:spLocks noChangeArrowheads="1"/>
          </p:cNvSpPr>
          <p:nvPr/>
        </p:nvSpPr>
        <p:spPr bwMode="auto">
          <a:xfrm>
            <a:off x="0" y="0"/>
            <a:ext cx="6875463" cy="6858000"/>
          </a:xfrm>
          <a:prstGeom prst="rect">
            <a:avLst/>
          </a:prstGeom>
          <a:solidFill>
            <a:schemeClr val="bg1"/>
          </a:solidFill>
          <a:ln w="9525" algn="ctr">
            <a:noFill/>
            <a:round/>
            <a:headEnd/>
            <a:tailEnd/>
          </a:ln>
        </p:spPr>
        <p:txBody>
          <a:bodyPr/>
          <a:lstStyle/>
          <a:p>
            <a:endParaRPr lang="en-GB">
              <a:solidFill>
                <a:srgbClr val="000000"/>
              </a:solidFill>
            </a:endParaRPr>
          </a:p>
        </p:txBody>
      </p:sp>
      <p:sp>
        <p:nvSpPr>
          <p:cNvPr id="266245" name="Rechthoek 6"/>
          <p:cNvSpPr>
            <a:spLocks noChangeArrowheads="1"/>
          </p:cNvSpPr>
          <p:nvPr/>
        </p:nvSpPr>
        <p:spPr bwMode="auto">
          <a:xfrm>
            <a:off x="6804025" y="0"/>
            <a:ext cx="657225" cy="1681163"/>
          </a:xfrm>
          <a:prstGeom prst="rect">
            <a:avLst/>
          </a:prstGeom>
          <a:solidFill>
            <a:schemeClr val="bg1"/>
          </a:solidFill>
          <a:ln w="9525" algn="ctr">
            <a:noFill/>
            <a:round/>
            <a:headEnd/>
            <a:tailEnd/>
          </a:ln>
        </p:spPr>
        <p:txBody>
          <a:bodyPr/>
          <a:lstStyle/>
          <a:p>
            <a:endParaRPr lang="en-GB">
              <a:solidFill>
                <a:srgbClr val="000000"/>
              </a:solidFill>
            </a:endParaRPr>
          </a:p>
        </p:txBody>
      </p:sp>
      <p:sp>
        <p:nvSpPr>
          <p:cNvPr id="266246" name="Rectangle 3"/>
          <p:cNvSpPr>
            <a:spLocks noChangeArrowheads="1"/>
          </p:cNvSpPr>
          <p:nvPr/>
        </p:nvSpPr>
        <p:spPr bwMode="auto">
          <a:xfrm>
            <a:off x="0" y="1857375"/>
            <a:ext cx="9013825" cy="5338763"/>
          </a:xfrm>
          <a:prstGeom prst="rect">
            <a:avLst/>
          </a:prstGeom>
          <a:noFill/>
          <a:ln w="9525">
            <a:noFill/>
            <a:miter lim="800000"/>
            <a:headEnd/>
            <a:tailEnd/>
          </a:ln>
        </p:spPr>
        <p:txBody>
          <a:bodyPr lIns="90000" tIns="46800" rIns="90000" bIns="46800">
            <a:spAutoFit/>
          </a:bodyPr>
          <a:lstStyle/>
          <a:p>
            <a:pPr algn="l"/>
            <a:r>
              <a:rPr lang="en-US" sz="2000">
                <a:solidFill>
                  <a:srgbClr val="000000"/>
                </a:solidFill>
                <a:latin typeface="Arial" pitchFamily="34" charset="0"/>
              </a:rPr>
              <a:t> </a:t>
            </a:r>
          </a:p>
          <a:p>
            <a:pPr algn="l"/>
            <a:endParaRPr lang="en-US" sz="2000">
              <a:solidFill>
                <a:srgbClr val="000000"/>
              </a:solidFill>
              <a:latin typeface="Arial" pitchFamily="34" charset="0"/>
            </a:endParaRPr>
          </a:p>
          <a:p>
            <a:pPr algn="l"/>
            <a:r>
              <a:rPr lang="en-US" sz="2000" b="1">
                <a:solidFill>
                  <a:srgbClr val="000000"/>
                </a:solidFill>
                <a:latin typeface="Arial" pitchFamily="34" charset="0"/>
              </a:rPr>
              <a:t>Food</a:t>
            </a:r>
          </a:p>
          <a:p>
            <a:pPr algn="l"/>
            <a:r>
              <a:rPr lang="en-GB" sz="2000" b="1">
                <a:solidFill>
                  <a:srgbClr val="000000"/>
                </a:solidFill>
                <a:latin typeface="Arial" pitchFamily="34" charset="0"/>
                <a:cs typeface="Arial" pitchFamily="34" charset="0"/>
              </a:rPr>
              <a:t>► </a:t>
            </a:r>
            <a:r>
              <a:rPr lang="en-US" sz="2000">
                <a:solidFill>
                  <a:srgbClr val="000000"/>
                </a:solidFill>
                <a:latin typeface="Arial" pitchFamily="34" charset="0"/>
              </a:rPr>
              <a:t>1300 kg of grains</a:t>
            </a:r>
          </a:p>
          <a:p>
            <a:pPr algn="l"/>
            <a:r>
              <a:rPr lang="en-US" sz="2000">
                <a:solidFill>
                  <a:srgbClr val="000000"/>
                </a:solidFill>
                <a:latin typeface="Arial" pitchFamily="34" charset="0"/>
              </a:rPr>
              <a:t>	(wheat, oats, barley, corn, dry peas, soybean, etc)</a:t>
            </a:r>
          </a:p>
          <a:p>
            <a:pPr algn="l"/>
            <a:r>
              <a:rPr lang="en-GB" sz="2000" b="1">
                <a:solidFill>
                  <a:srgbClr val="000000"/>
                </a:solidFill>
                <a:latin typeface="Arial" pitchFamily="34" charset="0"/>
                <a:cs typeface="Arial" pitchFamily="34" charset="0"/>
              </a:rPr>
              <a:t>► </a:t>
            </a:r>
            <a:r>
              <a:rPr lang="en-US" sz="2000">
                <a:solidFill>
                  <a:srgbClr val="000000"/>
                </a:solidFill>
                <a:latin typeface="Arial" pitchFamily="34" charset="0"/>
              </a:rPr>
              <a:t>7200 kg of roughages</a:t>
            </a:r>
          </a:p>
          <a:p>
            <a:pPr algn="l"/>
            <a:r>
              <a:rPr lang="en-US" sz="2000">
                <a:solidFill>
                  <a:srgbClr val="000000"/>
                </a:solidFill>
                <a:latin typeface="Arial" pitchFamily="34" charset="0"/>
              </a:rPr>
              <a:t>	(pasture, dry hay, silage, etc)</a:t>
            </a:r>
          </a:p>
          <a:p>
            <a:pPr algn="l"/>
            <a:endParaRPr lang="en-GB" sz="2000" b="1">
              <a:solidFill>
                <a:srgbClr val="000000"/>
              </a:solidFill>
              <a:latin typeface="Arial" pitchFamily="34" charset="0"/>
              <a:cs typeface="Arial" pitchFamily="34" charset="0"/>
            </a:endParaRPr>
          </a:p>
          <a:p>
            <a:pPr algn="l"/>
            <a:r>
              <a:rPr lang="en-GB" sz="2000" b="1">
                <a:solidFill>
                  <a:srgbClr val="000000"/>
                </a:solidFill>
                <a:latin typeface="Arial" pitchFamily="34" charset="0"/>
                <a:cs typeface="Arial" pitchFamily="34" charset="0"/>
              </a:rPr>
              <a:t>Water</a:t>
            </a:r>
          </a:p>
          <a:p>
            <a:pPr algn="l"/>
            <a:r>
              <a:rPr lang="en-GB" sz="2000" b="1">
                <a:solidFill>
                  <a:srgbClr val="000000"/>
                </a:solidFill>
                <a:latin typeface="Arial" pitchFamily="34" charset="0"/>
                <a:cs typeface="Arial" pitchFamily="34" charset="0"/>
              </a:rPr>
              <a:t>► </a:t>
            </a:r>
            <a:r>
              <a:rPr lang="en-US" sz="2000">
                <a:solidFill>
                  <a:srgbClr val="000000"/>
                </a:solidFill>
                <a:latin typeface="Arial" pitchFamily="34" charset="0"/>
              </a:rPr>
              <a:t>24000 litres for drinking</a:t>
            </a:r>
          </a:p>
          <a:p>
            <a:pPr algn="l"/>
            <a:r>
              <a:rPr lang="en-GB" sz="2000" b="1">
                <a:solidFill>
                  <a:srgbClr val="000000"/>
                </a:solidFill>
                <a:latin typeface="Arial" pitchFamily="34" charset="0"/>
                <a:cs typeface="Arial" pitchFamily="34" charset="0"/>
              </a:rPr>
              <a:t>► </a:t>
            </a:r>
            <a:r>
              <a:rPr lang="en-US" sz="2000">
                <a:solidFill>
                  <a:srgbClr val="000000"/>
                </a:solidFill>
                <a:latin typeface="Arial" pitchFamily="34" charset="0"/>
              </a:rPr>
              <a:t>7000 litres for servicing. </a:t>
            </a:r>
          </a:p>
          <a:p>
            <a:pPr algn="l"/>
            <a:endParaRPr lang="en-GB" sz="2000">
              <a:solidFill>
                <a:srgbClr val="000000"/>
              </a:solidFill>
              <a:latin typeface="Arial" pitchFamily="34" charset="0"/>
            </a:endParaRPr>
          </a:p>
          <a:p>
            <a:pPr algn="l">
              <a:spcBef>
                <a:spcPct val="20000"/>
              </a:spcBef>
              <a:buClr>
                <a:srgbClr val="CCFFFF"/>
              </a:buClr>
              <a:buSzPct val="80000"/>
            </a:pPr>
            <a:endParaRPr lang="pt-BR">
              <a:solidFill>
                <a:srgbClr val="000000"/>
              </a:solidFill>
              <a:latin typeface="Arial" pitchFamily="34" charset="0"/>
            </a:endParaRPr>
          </a:p>
          <a:p>
            <a:pPr algn="l"/>
            <a:endParaRPr lang="en-US">
              <a:solidFill>
                <a:srgbClr val="000000"/>
              </a:solidFill>
              <a:latin typeface="Arial" pitchFamily="34" charset="0"/>
            </a:endParaRPr>
          </a:p>
          <a:p>
            <a:pPr algn="l"/>
            <a:endParaRPr lang="en-US">
              <a:solidFill>
                <a:srgbClr val="000000"/>
              </a:solidFill>
              <a:latin typeface="Arial" pitchFamily="34" charset="0"/>
            </a:endParaRPr>
          </a:p>
          <a:p>
            <a:pPr algn="l"/>
            <a:endParaRPr lang="en-GB">
              <a:solidFill>
                <a:srgbClr val="000000"/>
              </a:solidFill>
              <a:latin typeface="Arial" pitchFamily="34" charset="0"/>
            </a:endParaRPr>
          </a:p>
        </p:txBody>
      </p:sp>
      <p:pic>
        <p:nvPicPr>
          <p:cNvPr id="266247" name="Picture 7" descr="C:\Users\ARJENE~1\AppData\Local\Temp\Rar$DI00.754\WaterFootprintLogo-darkblue-lowres.jpg"/>
          <p:cNvPicPr>
            <a:picLocks noChangeAspect="1" noChangeArrowheads="1"/>
          </p:cNvPicPr>
          <p:nvPr/>
        </p:nvPicPr>
        <p:blipFill>
          <a:blip r:embed="rId4"/>
          <a:srcRect/>
          <a:stretch>
            <a:fillRect/>
          </a:stretch>
        </p:blipFill>
        <p:spPr bwMode="auto">
          <a:xfrm>
            <a:off x="0" y="0"/>
            <a:ext cx="2143125" cy="998538"/>
          </a:xfrm>
          <a:prstGeom prst="rect">
            <a:avLst/>
          </a:prstGeom>
          <a:noFill/>
          <a:ln w="9525">
            <a:noFill/>
            <a:miter lim="800000"/>
            <a:headEnd/>
            <a:tailEnd/>
          </a:ln>
        </p:spPr>
      </p:pic>
      <p:sp>
        <p:nvSpPr>
          <p:cNvPr id="266248" name="Rechthoek 5"/>
          <p:cNvSpPr>
            <a:spLocks noChangeArrowheads="1"/>
          </p:cNvSpPr>
          <p:nvPr/>
        </p:nvSpPr>
        <p:spPr bwMode="auto">
          <a:xfrm>
            <a:off x="333375" y="442913"/>
            <a:ext cx="1714500" cy="357187"/>
          </a:xfrm>
          <a:prstGeom prst="rect">
            <a:avLst/>
          </a:prstGeom>
          <a:solidFill>
            <a:schemeClr val="bg1"/>
          </a:solidFill>
          <a:ln w="9525" algn="ctr">
            <a:noFill/>
            <a:round/>
            <a:headEnd/>
            <a:tailEnd/>
          </a:ln>
        </p:spPr>
        <p:txBody>
          <a:bodyPr/>
          <a:lstStyle/>
          <a:p>
            <a:endParaRPr lang="en-GB">
              <a:solidFill>
                <a:srgbClr val="000000"/>
              </a:solidFill>
            </a:endParaRPr>
          </a:p>
        </p:txBody>
      </p:sp>
      <p:sp>
        <p:nvSpPr>
          <p:cNvPr id="9" name="Rectangle 5"/>
          <p:cNvSpPr txBox="1">
            <a:spLocks noChangeArrowheads="1"/>
          </p:cNvSpPr>
          <p:nvPr/>
        </p:nvSpPr>
        <p:spPr bwMode="auto">
          <a:xfrm>
            <a:off x="539750" y="0"/>
            <a:ext cx="5832475" cy="1143000"/>
          </a:xfrm>
          <a:prstGeom prst="rect">
            <a:avLst/>
          </a:prstGeom>
          <a:solidFill>
            <a:schemeClr val="bg1"/>
          </a:solidFill>
          <a:ln w="9525">
            <a:noFill/>
            <a:miter lim="800000"/>
            <a:headEnd/>
            <a:tailEnd/>
          </a:ln>
        </p:spPr>
        <p:txBody>
          <a:bodyPr anchor="ctr"/>
          <a:lstStyle/>
          <a:p>
            <a:pPr algn="l">
              <a:defRPr/>
            </a:pPr>
            <a:r>
              <a:rPr lang="en-US" sz="3200" kern="0" dirty="0">
                <a:solidFill>
                  <a:srgbClr val="1B1B4D"/>
                </a:solidFill>
                <a:latin typeface="Arial"/>
              </a:rPr>
              <a:t>The water footprint of a cow</a:t>
            </a:r>
          </a:p>
        </p:txBody>
      </p:sp>
      <p:grpSp>
        <p:nvGrpSpPr>
          <p:cNvPr id="2" name="Groep 16"/>
          <p:cNvGrpSpPr>
            <a:grpSpLocks/>
          </p:cNvGrpSpPr>
          <p:nvPr/>
        </p:nvGrpSpPr>
        <p:grpSpPr bwMode="auto">
          <a:xfrm>
            <a:off x="222250" y="2433638"/>
            <a:ext cx="6221413" cy="3011487"/>
            <a:chOff x="222250" y="2433638"/>
            <a:chExt cx="6221413" cy="3011487"/>
          </a:xfrm>
        </p:grpSpPr>
        <p:grpSp>
          <p:nvGrpSpPr>
            <p:cNvPr id="3" name="Groep 22"/>
            <p:cNvGrpSpPr>
              <a:grpSpLocks/>
            </p:cNvGrpSpPr>
            <p:nvPr/>
          </p:nvGrpSpPr>
          <p:grpSpPr bwMode="auto">
            <a:xfrm>
              <a:off x="222250" y="2433638"/>
              <a:ext cx="6221413" cy="3011487"/>
              <a:chOff x="222023" y="2433902"/>
              <a:chExt cx="6222185" cy="3011322"/>
            </a:xfrm>
          </p:grpSpPr>
          <p:sp>
            <p:nvSpPr>
              <p:cNvPr id="266252" name="Ovaal 12"/>
              <p:cNvSpPr>
                <a:spLocks noChangeArrowheads="1"/>
              </p:cNvSpPr>
              <p:nvPr/>
            </p:nvSpPr>
            <p:spPr bwMode="auto">
              <a:xfrm>
                <a:off x="222023" y="2433902"/>
                <a:ext cx="2808312" cy="1728192"/>
              </a:xfrm>
              <a:prstGeom prst="ellipse">
                <a:avLst/>
              </a:prstGeom>
              <a:noFill/>
              <a:ln w="9525" algn="ctr">
                <a:solidFill>
                  <a:srgbClr val="0070C0"/>
                </a:solidFill>
                <a:round/>
                <a:headEnd/>
                <a:tailEnd/>
              </a:ln>
            </p:spPr>
            <p:txBody>
              <a:bodyPr/>
              <a:lstStyle/>
              <a:p>
                <a:endParaRPr lang="en-GB">
                  <a:solidFill>
                    <a:srgbClr val="000000"/>
                  </a:solidFill>
                </a:endParaRPr>
              </a:p>
            </p:txBody>
          </p:sp>
          <p:sp>
            <p:nvSpPr>
              <p:cNvPr id="266253" name="Ovaal 13"/>
              <p:cNvSpPr>
                <a:spLocks noChangeArrowheads="1"/>
              </p:cNvSpPr>
              <p:nvPr/>
            </p:nvSpPr>
            <p:spPr bwMode="auto">
              <a:xfrm>
                <a:off x="251520" y="4509120"/>
                <a:ext cx="2952328" cy="936104"/>
              </a:xfrm>
              <a:prstGeom prst="ellipse">
                <a:avLst/>
              </a:prstGeom>
              <a:noFill/>
              <a:ln w="9525" algn="ctr">
                <a:solidFill>
                  <a:srgbClr val="0070C0"/>
                </a:solidFill>
                <a:round/>
                <a:headEnd/>
                <a:tailEnd/>
              </a:ln>
            </p:spPr>
            <p:txBody>
              <a:bodyPr/>
              <a:lstStyle/>
              <a:p>
                <a:endParaRPr lang="en-GB">
                  <a:solidFill>
                    <a:srgbClr val="000000"/>
                  </a:solidFill>
                </a:endParaRPr>
              </a:p>
            </p:txBody>
          </p:sp>
          <p:cxnSp>
            <p:nvCxnSpPr>
              <p:cNvPr id="266254" name="Rechte verbindingslijn met pijl 15"/>
              <p:cNvCxnSpPr>
                <a:cxnSpLocks noChangeShapeType="1"/>
              </p:cNvCxnSpPr>
              <p:nvPr/>
            </p:nvCxnSpPr>
            <p:spPr bwMode="auto">
              <a:xfrm flipV="1">
                <a:off x="3419872" y="4437112"/>
                <a:ext cx="3024336" cy="360040"/>
              </a:xfrm>
              <a:prstGeom prst="straightConnector1">
                <a:avLst/>
              </a:prstGeom>
              <a:noFill/>
              <a:ln w="9525" algn="ctr">
                <a:solidFill>
                  <a:srgbClr val="0070C0"/>
                </a:solidFill>
                <a:round/>
                <a:headEnd/>
                <a:tailEnd type="stealth" w="lg" len="lg"/>
              </a:ln>
            </p:spPr>
          </p:cxnSp>
          <p:cxnSp>
            <p:nvCxnSpPr>
              <p:cNvPr id="266255" name="Rechte verbindingslijn met pijl 19"/>
              <p:cNvCxnSpPr>
                <a:cxnSpLocks noChangeShapeType="1"/>
              </p:cNvCxnSpPr>
              <p:nvPr/>
            </p:nvCxnSpPr>
            <p:spPr bwMode="auto">
              <a:xfrm>
                <a:off x="3203848" y="3501008"/>
                <a:ext cx="3240360" cy="432048"/>
              </a:xfrm>
              <a:prstGeom prst="straightConnector1">
                <a:avLst/>
              </a:prstGeom>
              <a:noFill/>
              <a:ln w="9525" algn="ctr">
                <a:solidFill>
                  <a:srgbClr val="0070C0"/>
                </a:solidFill>
                <a:round/>
                <a:headEnd/>
                <a:tailEnd type="stealth" w="lg" len="lg"/>
              </a:ln>
            </p:spPr>
          </p:cxnSp>
        </p:grpSp>
        <p:sp>
          <p:nvSpPr>
            <p:cNvPr id="266256" name="Rectangle 3"/>
            <p:cNvSpPr>
              <a:spLocks noChangeArrowheads="1"/>
            </p:cNvSpPr>
            <p:nvPr/>
          </p:nvSpPr>
          <p:spPr bwMode="auto">
            <a:xfrm>
              <a:off x="5004048" y="3789040"/>
              <a:ext cx="1008112" cy="402291"/>
            </a:xfrm>
            <a:prstGeom prst="rect">
              <a:avLst/>
            </a:prstGeom>
            <a:noFill/>
            <a:ln w="9525">
              <a:noFill/>
              <a:miter lim="800000"/>
              <a:headEnd/>
              <a:tailEnd/>
            </a:ln>
          </p:spPr>
          <p:txBody>
            <a:bodyPr lIns="90000" tIns="46800" rIns="90000" bIns="46800">
              <a:spAutoFit/>
            </a:bodyPr>
            <a:lstStyle/>
            <a:p>
              <a:pPr algn="l"/>
              <a:r>
                <a:rPr lang="en-GB" sz="2000">
                  <a:solidFill>
                    <a:srgbClr val="0070C0"/>
                  </a:solidFill>
                  <a:latin typeface="Arial" pitchFamily="34" charset="0"/>
                </a:rPr>
                <a:t>99%</a:t>
              </a:r>
              <a:endParaRPr lang="en-GB">
                <a:solidFill>
                  <a:srgbClr val="0070C0"/>
                </a:solidFill>
                <a:latin typeface="Arial" pitchFamily="34" charset="0"/>
              </a:endParaRPr>
            </a:p>
          </p:txBody>
        </p:sp>
        <p:sp>
          <p:nvSpPr>
            <p:cNvPr id="266257" name="Rectangle 3"/>
            <p:cNvSpPr>
              <a:spLocks noChangeArrowheads="1"/>
            </p:cNvSpPr>
            <p:nvPr/>
          </p:nvSpPr>
          <p:spPr bwMode="auto">
            <a:xfrm>
              <a:off x="5076056" y="4610885"/>
              <a:ext cx="1008112" cy="402291"/>
            </a:xfrm>
            <a:prstGeom prst="rect">
              <a:avLst/>
            </a:prstGeom>
            <a:noFill/>
            <a:ln w="9525">
              <a:noFill/>
              <a:miter lim="800000"/>
              <a:headEnd/>
              <a:tailEnd/>
            </a:ln>
          </p:spPr>
          <p:txBody>
            <a:bodyPr lIns="90000" tIns="46800" rIns="90000" bIns="46800">
              <a:spAutoFit/>
            </a:bodyPr>
            <a:lstStyle/>
            <a:p>
              <a:pPr algn="l"/>
              <a:r>
                <a:rPr lang="en-GB" sz="2000">
                  <a:solidFill>
                    <a:srgbClr val="0070C0"/>
                  </a:solidFill>
                  <a:latin typeface="Arial" pitchFamily="34" charset="0"/>
                </a:rPr>
                <a:t>1%</a:t>
              </a:r>
              <a:endParaRPr lang="en-GB">
                <a:solidFill>
                  <a:srgbClr val="0070C0"/>
                </a:solidFill>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3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1B371410-E21A-4EB4-9065-828F414DB14F}" type="slidenum">
              <a:rPr lang="en-US"/>
              <a:pPr/>
              <a:t>4</a:t>
            </a:fld>
            <a:endParaRPr lang="en-US"/>
          </a:p>
        </p:txBody>
      </p:sp>
      <p:sp>
        <p:nvSpPr>
          <p:cNvPr id="42088" name="Rectangle 104"/>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Basic Cycle</a:t>
            </a:r>
            <a:endParaRPr lang="de-CH"/>
          </a:p>
        </p:txBody>
      </p:sp>
      <p:pic>
        <p:nvPicPr>
          <p:cNvPr id="42095" name="Picture 111" descr="Cycle de l'eau"/>
          <p:cNvPicPr>
            <a:picLocks noChangeArrowheads="1"/>
          </p:cNvPicPr>
          <p:nvPr/>
        </p:nvPicPr>
        <p:blipFill>
          <a:blip r:embed="rId2"/>
          <a:srcRect l="1250" r="2499" b="3751"/>
          <a:stretch>
            <a:fillRect/>
          </a:stretch>
        </p:blipFill>
        <p:spPr bwMode="auto">
          <a:xfrm>
            <a:off x="1258888" y="620713"/>
            <a:ext cx="6697662"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cow"/>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63171"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HAMBURGER"/>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70339"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PAPER"/>
          <p:cNvPicPr>
            <a:picLocks noChangeAspect="1" noChangeArrowheads="1"/>
          </p:cNvPicPr>
          <p:nvPr/>
        </p:nvPicPr>
        <p:blipFill>
          <a:blip r:embed="rId3"/>
          <a:srcRect/>
          <a:stretch>
            <a:fillRect/>
          </a:stretch>
        </p:blipFill>
        <p:spPr bwMode="auto">
          <a:xfrm>
            <a:off x="-12700" y="-12700"/>
            <a:ext cx="9169400" cy="6883400"/>
          </a:xfrm>
          <a:prstGeom prst="rect">
            <a:avLst/>
          </a:prstGeom>
          <a:noFill/>
          <a:ln w="9525">
            <a:noFill/>
            <a:miter lim="800000"/>
            <a:headEnd/>
            <a:tailEnd/>
          </a:ln>
        </p:spPr>
      </p:pic>
      <p:sp>
        <p:nvSpPr>
          <p:cNvPr id="278531" name="Rectangle 1045"/>
          <p:cNvSpPr>
            <a:spLocks noChangeArrowheads="1"/>
          </p:cNvSpPr>
          <p:nvPr/>
        </p:nvSpPr>
        <p:spPr bwMode="auto">
          <a:xfrm>
            <a:off x="5029200" y="6604000"/>
            <a:ext cx="4114800" cy="254000"/>
          </a:xfrm>
          <a:prstGeom prst="rect">
            <a:avLst/>
          </a:prstGeom>
          <a:noFill/>
          <a:ln w="9525">
            <a:noFill/>
            <a:miter lim="800000"/>
            <a:headEnd/>
            <a:tailEnd/>
          </a:ln>
        </p:spPr>
        <p:txBody>
          <a:bodyPr/>
          <a:lstStyle/>
          <a:p>
            <a:pPr>
              <a:lnSpc>
                <a:spcPct val="80000"/>
              </a:lnSpc>
              <a:spcBef>
                <a:spcPct val="20000"/>
              </a:spcBef>
              <a:buClr>
                <a:srgbClr val="CCFFFF"/>
              </a:buClr>
              <a:buSzPct val="80000"/>
              <a:buFont typeface="Monotype Sorts" pitchFamily="2" charset="2"/>
              <a:buNone/>
              <a:tabLst>
                <a:tab pos="0" algn="l"/>
              </a:tabLst>
            </a:pPr>
            <a:r>
              <a:rPr lang="nl-NL" sz="1200">
                <a:latin typeface="Arial" pitchFamily="34" charset="0"/>
              </a:rPr>
              <a:t>[Hoekstra &amp; Chapagain, 2008]</a:t>
            </a:r>
            <a:endParaRPr lang="en-GB" sz="120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6"/>
          <p:cNvSpPr>
            <a:spLocks noChangeArrowheads="1"/>
          </p:cNvSpPr>
          <p:nvPr/>
        </p:nvSpPr>
        <p:spPr bwMode="auto">
          <a:xfrm>
            <a:off x="0" y="1143000"/>
            <a:ext cx="9144000" cy="5715000"/>
          </a:xfrm>
          <a:prstGeom prst="rect">
            <a:avLst/>
          </a:prstGeom>
          <a:solidFill>
            <a:srgbClr val="0D2E5D"/>
          </a:solidFill>
          <a:ln w="9525">
            <a:noFill/>
            <a:miter lim="800000"/>
            <a:headEnd/>
            <a:tailEnd/>
          </a:ln>
        </p:spPr>
        <p:txBody>
          <a:bodyPr wrap="none" anchor="ctr"/>
          <a:lstStyle/>
          <a:p>
            <a:endParaRPr lang="en-GB"/>
          </a:p>
        </p:txBody>
      </p:sp>
      <p:sp>
        <p:nvSpPr>
          <p:cNvPr id="288771" name="Rectangle 3"/>
          <p:cNvSpPr>
            <a:spLocks noChangeArrowheads="1"/>
          </p:cNvSpPr>
          <p:nvPr/>
        </p:nvSpPr>
        <p:spPr bwMode="auto">
          <a:xfrm>
            <a:off x="0" y="1285875"/>
            <a:ext cx="9144000" cy="5572125"/>
          </a:xfrm>
          <a:prstGeom prst="rect">
            <a:avLst/>
          </a:prstGeom>
          <a:noFill/>
          <a:ln w="9525">
            <a:noFill/>
            <a:miter lim="800000"/>
            <a:headEnd/>
            <a:tailEnd/>
          </a:ln>
        </p:spPr>
        <p:txBody>
          <a:bodyPr anchor="ctr"/>
          <a:lstStyle/>
          <a:p>
            <a:pPr algn="l"/>
            <a:endParaRPr lang="en-GB" sz="2500">
              <a:latin typeface="Arial" pitchFamily="34" charset="0"/>
            </a:endParaRPr>
          </a:p>
        </p:txBody>
      </p:sp>
      <p:sp>
        <p:nvSpPr>
          <p:cNvPr id="7" name="Rectangle 3"/>
          <p:cNvSpPr>
            <a:spLocks noChangeArrowheads="1"/>
          </p:cNvSpPr>
          <p:nvPr/>
        </p:nvSpPr>
        <p:spPr bwMode="auto">
          <a:xfrm>
            <a:off x="0" y="1857375"/>
            <a:ext cx="9013825" cy="5400675"/>
          </a:xfrm>
          <a:prstGeom prst="rect">
            <a:avLst/>
          </a:prstGeom>
          <a:noFill/>
          <a:ln w="9525">
            <a:noFill/>
            <a:miter lim="800000"/>
            <a:headEnd/>
            <a:tailEnd/>
          </a:ln>
        </p:spPr>
        <p:txBody>
          <a:bodyPr lIns="90000" tIns="46800" rIns="90000" bIns="46800">
            <a:spAutoFit/>
          </a:bodyPr>
          <a:lstStyle/>
          <a:p>
            <a:pPr algn="l">
              <a:defRPr/>
            </a:pPr>
            <a:r>
              <a:rPr lang="en-GB" sz="2200" dirty="0">
                <a:solidFill>
                  <a:schemeClr val="bg1"/>
                </a:solidFill>
                <a:latin typeface="Arial" pitchFamily="34" charset="0"/>
                <a:cs typeface="Arial" pitchFamily="34" charset="0"/>
              </a:rPr>
              <a:t>►</a:t>
            </a:r>
            <a:r>
              <a:rPr lang="en-GB" sz="2200" dirty="0">
                <a:latin typeface="Arial" pitchFamily="34" charset="0"/>
                <a:cs typeface="Arial" pitchFamily="34" charset="0"/>
              </a:rPr>
              <a:t> </a:t>
            </a:r>
            <a:r>
              <a:rPr lang="en-US" sz="2200" dirty="0">
                <a:solidFill>
                  <a:schemeClr val="bg1"/>
                </a:solidFill>
                <a:latin typeface="Arial" pitchFamily="34" charset="0"/>
                <a:cs typeface="Arial" pitchFamily="34" charset="0"/>
              </a:rPr>
              <a:t>the total </a:t>
            </a:r>
            <a:r>
              <a:rPr lang="en-US" sz="2200" dirty="0">
                <a:solidFill>
                  <a:schemeClr val="bg1"/>
                </a:solidFill>
                <a:latin typeface="Arial" pitchFamily="34" charset="0"/>
                <a:cs typeface="Arial" pitchFamily="34" charset="0"/>
              </a:rPr>
              <a:t>volume of water appropriated </a:t>
            </a:r>
            <a:r>
              <a:rPr lang="en-US" sz="2200" dirty="0">
                <a:solidFill>
                  <a:schemeClr val="bg1"/>
                </a:solidFill>
                <a:latin typeface="Arial" pitchFamily="34" charset="0"/>
                <a:cs typeface="Arial" pitchFamily="34" charset="0"/>
              </a:rPr>
              <a:t>for the production of the goods and services consumed. </a:t>
            </a:r>
          </a:p>
          <a:p>
            <a:pPr algn="l">
              <a:defRPr/>
            </a:pPr>
            <a:endParaRPr lang="en-US" sz="2200" dirty="0">
              <a:solidFill>
                <a:schemeClr val="bg1"/>
              </a:solidFill>
              <a:latin typeface="Arial" pitchFamily="34" charset="0"/>
              <a:cs typeface="Arial" pitchFamily="34" charset="0"/>
            </a:endParaRPr>
          </a:p>
          <a:p>
            <a:pPr algn="l">
              <a:defRPr/>
            </a:pPr>
            <a:r>
              <a:rPr lang="en-GB" sz="2200" dirty="0">
                <a:solidFill>
                  <a:schemeClr val="bg1"/>
                </a:solidFill>
                <a:latin typeface="Arial" pitchFamily="34" charset="0"/>
                <a:cs typeface="Arial" pitchFamily="34" charset="0"/>
              </a:rPr>
              <a:t>►</a:t>
            </a:r>
            <a:r>
              <a:rPr lang="en-GB" sz="2200" dirty="0">
                <a:latin typeface="Arial" pitchFamily="34" charset="0"/>
                <a:cs typeface="Arial" pitchFamily="34" charset="0"/>
              </a:rPr>
              <a:t> </a:t>
            </a:r>
            <a:r>
              <a:rPr lang="en-GB" sz="2200" dirty="0">
                <a:solidFill>
                  <a:schemeClr val="bg1"/>
                </a:solidFill>
                <a:latin typeface="Arial" pitchFamily="34" charset="0"/>
                <a:cs typeface="Arial" pitchFamily="34" charset="0"/>
              </a:rPr>
              <a:t>equal to the sum of the water footprints of </a:t>
            </a:r>
            <a:r>
              <a:rPr lang="en-US" sz="2200" dirty="0">
                <a:solidFill>
                  <a:schemeClr val="bg1"/>
                </a:solidFill>
                <a:latin typeface="Arial" pitchFamily="34" charset="0"/>
                <a:cs typeface="Arial" pitchFamily="34" charset="0"/>
              </a:rPr>
              <a:t>all goods and services consumed.</a:t>
            </a:r>
            <a:endParaRPr lang="en-GB" sz="2200" dirty="0">
              <a:solidFill>
                <a:schemeClr val="bg1"/>
              </a:solidFill>
              <a:latin typeface="Arial" pitchFamily="34" charset="0"/>
            </a:endParaRPr>
          </a:p>
          <a:p>
            <a:pPr algn="l">
              <a:defRPr/>
            </a:pPr>
            <a:endParaRPr lang="en-GB" sz="2200" dirty="0">
              <a:latin typeface="Arial" pitchFamily="34" charset="0"/>
            </a:endParaRPr>
          </a:p>
          <a:p>
            <a:pPr algn="l">
              <a:defRPr/>
            </a:pPr>
            <a:r>
              <a:rPr lang="en-GB" sz="2200" b="1" dirty="0">
                <a:solidFill>
                  <a:schemeClr val="bg1"/>
                </a:solidFill>
                <a:latin typeface="Arial" pitchFamily="34" charset="0"/>
                <a:cs typeface="Arial" pitchFamily="34" charset="0"/>
              </a:rPr>
              <a:t>►</a:t>
            </a:r>
            <a:r>
              <a:rPr lang="en-GB" sz="2200" b="1" dirty="0">
                <a:latin typeface="Arial" pitchFamily="34" charset="0"/>
                <a:cs typeface="Arial" pitchFamily="34" charset="0"/>
              </a:rPr>
              <a:t> </a:t>
            </a:r>
            <a:r>
              <a:rPr lang="en-GB" sz="2200" dirty="0">
                <a:solidFill>
                  <a:schemeClr val="bg1"/>
                </a:solidFill>
                <a:latin typeface="Arial" pitchFamily="34" charset="0"/>
                <a:cs typeface="Arial" pitchFamily="34" charset="0"/>
              </a:rPr>
              <a:t>dimensions of a water footprint</a:t>
            </a:r>
          </a:p>
          <a:p>
            <a:pPr marL="354013" algn="l">
              <a:buFont typeface="Arial" pitchFamily="34" charset="0"/>
              <a:buChar char="•"/>
              <a:tabLst>
                <a:tab pos="633413" algn="l"/>
              </a:tabLst>
              <a:defRPr/>
            </a:pPr>
            <a:r>
              <a:rPr lang="en-GB" sz="2200" dirty="0">
                <a:solidFill>
                  <a:schemeClr val="bg1"/>
                </a:solidFill>
                <a:latin typeface="Arial" pitchFamily="34" charset="0"/>
                <a:cs typeface="Arial" pitchFamily="34" charset="0"/>
              </a:rPr>
              <a:t>	volume</a:t>
            </a:r>
          </a:p>
          <a:p>
            <a:pPr marL="354013" algn="l">
              <a:buFont typeface="Arial" pitchFamily="34" charset="0"/>
              <a:buChar char="•"/>
              <a:tabLst>
                <a:tab pos="633413" algn="l"/>
              </a:tabLst>
              <a:defRPr/>
            </a:pPr>
            <a:r>
              <a:rPr lang="en-GB" sz="2200" dirty="0">
                <a:solidFill>
                  <a:schemeClr val="bg1"/>
                </a:solidFill>
                <a:latin typeface="Arial" pitchFamily="34" charset="0"/>
                <a:cs typeface="Arial" pitchFamily="34" charset="0"/>
              </a:rPr>
              <a:t>	</a:t>
            </a:r>
            <a:r>
              <a:rPr lang="en-GB" sz="2200" dirty="0">
                <a:solidFill>
                  <a:schemeClr val="bg1"/>
                </a:solidFill>
                <a:latin typeface="Arial" pitchFamily="34" charset="0"/>
              </a:rPr>
              <a:t>where and when</a:t>
            </a:r>
          </a:p>
          <a:p>
            <a:pPr marL="354013" algn="l">
              <a:buFont typeface="Arial" pitchFamily="34" charset="0"/>
              <a:buChar char="•"/>
              <a:tabLst>
                <a:tab pos="633413" algn="l"/>
              </a:tabLst>
              <a:defRPr/>
            </a:pPr>
            <a:r>
              <a:rPr lang="en-GB" sz="2200" dirty="0">
                <a:solidFill>
                  <a:schemeClr val="bg1"/>
                </a:solidFill>
                <a:latin typeface="Arial" pitchFamily="34" charset="0"/>
                <a:cs typeface="Arial" pitchFamily="34" charset="0"/>
              </a:rPr>
              <a:t>	type of water use: green, blue, grey</a:t>
            </a:r>
            <a:r>
              <a:rPr lang="en-GB" sz="2200" dirty="0">
                <a:solidFill>
                  <a:schemeClr val="bg1"/>
                </a:solidFill>
                <a:latin typeface="Arial" pitchFamily="34" charset="0"/>
              </a:rPr>
              <a:t> </a:t>
            </a:r>
          </a:p>
          <a:p>
            <a:pPr algn="l">
              <a:defRPr/>
            </a:pPr>
            <a:endParaRPr lang="en-GB" dirty="0">
              <a:latin typeface="Arial" pitchFamily="34" charset="0"/>
            </a:endParaRPr>
          </a:p>
          <a:p>
            <a:pPr marL="457200" indent="-457200" algn="l">
              <a:spcBef>
                <a:spcPct val="20000"/>
              </a:spcBef>
              <a:buClr>
                <a:srgbClr val="CCFFFF"/>
              </a:buClr>
              <a:buSzPct val="80000"/>
              <a:buFont typeface="Monotype Sorts" pitchFamily="2" charset="2"/>
              <a:buChar char="n"/>
              <a:tabLst>
                <a:tab pos="1147763" algn="l"/>
                <a:tab pos="1624013" algn="l"/>
                <a:tab pos="6667500" algn="l"/>
              </a:tabLst>
              <a:defRPr/>
            </a:pPr>
            <a:endParaRPr lang="pt-BR" dirty="0">
              <a:solidFill>
                <a:schemeClr val="bg1">
                  <a:lumMod val="95000"/>
                </a:schemeClr>
              </a:solidFill>
              <a:latin typeface="Arial" charset="0"/>
            </a:endParaRPr>
          </a:p>
          <a:p>
            <a:pPr algn="l">
              <a:defRPr/>
            </a:pPr>
            <a:endParaRPr lang="en-US" dirty="0">
              <a:solidFill>
                <a:schemeClr val="bg1">
                  <a:lumMod val="95000"/>
                </a:schemeClr>
              </a:solidFill>
              <a:latin typeface="Arial" charset="0"/>
            </a:endParaRPr>
          </a:p>
          <a:p>
            <a:pPr algn="l">
              <a:defRPr/>
            </a:pPr>
            <a:endParaRPr lang="en-US" dirty="0">
              <a:solidFill>
                <a:schemeClr val="bg1">
                  <a:lumMod val="95000"/>
                </a:schemeClr>
              </a:solidFill>
              <a:latin typeface="Arial" charset="0"/>
            </a:endParaRPr>
          </a:p>
          <a:p>
            <a:pPr algn="l">
              <a:defRPr/>
            </a:pPr>
            <a:endParaRPr lang="en-GB" dirty="0">
              <a:solidFill>
                <a:schemeClr val="bg1"/>
              </a:solidFill>
              <a:latin typeface="Arial" charset="0"/>
            </a:endParaRPr>
          </a:p>
        </p:txBody>
      </p:sp>
      <p:pic>
        <p:nvPicPr>
          <p:cNvPr id="288773" name="Afbeelding 9" descr="voet lichtblauw-donkerblauw.jpg"/>
          <p:cNvPicPr>
            <a:picLocks noChangeAspect="1"/>
          </p:cNvPicPr>
          <p:nvPr/>
        </p:nvPicPr>
        <p:blipFill>
          <a:blip r:embed="rId3"/>
          <a:srcRect/>
          <a:stretch>
            <a:fillRect/>
          </a:stretch>
        </p:blipFill>
        <p:spPr bwMode="auto">
          <a:xfrm>
            <a:off x="125413" y="128588"/>
            <a:ext cx="342900" cy="747712"/>
          </a:xfrm>
          <a:prstGeom prst="rect">
            <a:avLst/>
          </a:prstGeom>
          <a:noFill/>
          <a:ln w="9525">
            <a:noFill/>
            <a:miter lim="800000"/>
            <a:headEnd/>
            <a:tailEnd/>
          </a:ln>
        </p:spPr>
      </p:pic>
      <p:sp>
        <p:nvSpPr>
          <p:cNvPr id="288774" name="Rectangle 2"/>
          <p:cNvSpPr>
            <a:spLocks noChangeArrowheads="1"/>
          </p:cNvSpPr>
          <p:nvPr/>
        </p:nvSpPr>
        <p:spPr bwMode="auto">
          <a:xfrm>
            <a:off x="539750" y="152400"/>
            <a:ext cx="8451850" cy="685800"/>
          </a:xfrm>
          <a:prstGeom prst="rect">
            <a:avLst/>
          </a:prstGeom>
          <a:noFill/>
          <a:ln w="9525">
            <a:noFill/>
            <a:miter lim="800000"/>
            <a:headEnd/>
            <a:tailEnd/>
          </a:ln>
        </p:spPr>
        <p:txBody>
          <a:bodyPr anchor="ctr"/>
          <a:lstStyle/>
          <a:p>
            <a:pPr algn="l">
              <a:lnSpc>
                <a:spcPct val="110000"/>
              </a:lnSpc>
            </a:pPr>
            <a:r>
              <a:rPr lang="en-US" sz="2600">
                <a:solidFill>
                  <a:srgbClr val="A3D8EA"/>
                </a:solidFill>
                <a:latin typeface="Arial" pitchFamily="34" charset="0"/>
              </a:rPr>
              <a:t>Water footprint of a consumer</a:t>
            </a:r>
            <a:endParaRPr lang="en-US" sz="260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4" name="Picture 6" descr="http://www.mjsphotographyonline.com/Landscapes/Landscapes/IMG6975678/925978210_joCiH-L.jpg">
            <a:hlinkClick r:id="rId3"/>
          </p:cNvPr>
          <p:cNvPicPr>
            <a:picLocks noChangeAspect="1" noChangeArrowheads="1"/>
          </p:cNvPicPr>
          <p:nvPr/>
        </p:nvPicPr>
        <p:blipFill>
          <a:blip r:embed="rId4"/>
          <a:srcRect/>
          <a:stretch>
            <a:fillRect/>
          </a:stretch>
        </p:blipFill>
        <p:spPr bwMode="auto">
          <a:xfrm>
            <a:off x="0" y="0"/>
            <a:ext cx="9236075" cy="6858000"/>
          </a:xfrm>
          <a:prstGeom prst="rect">
            <a:avLst/>
          </a:prstGeom>
          <a:noFill/>
          <a:ln w="9525">
            <a:noFill/>
            <a:miter lim="800000"/>
            <a:headEnd/>
            <a:tailEnd/>
          </a:ln>
        </p:spPr>
      </p:pic>
      <p:sp>
        <p:nvSpPr>
          <p:cNvPr id="397315" name="Rectangle 2"/>
          <p:cNvSpPr>
            <a:spLocks noChangeArrowheads="1"/>
          </p:cNvSpPr>
          <p:nvPr/>
        </p:nvSpPr>
        <p:spPr bwMode="auto">
          <a:xfrm>
            <a:off x="6443663" y="5229225"/>
            <a:ext cx="2592387" cy="1584325"/>
          </a:xfrm>
          <a:prstGeom prst="rect">
            <a:avLst/>
          </a:prstGeom>
          <a:noFill/>
          <a:ln w="9525">
            <a:noFill/>
            <a:miter lim="800000"/>
            <a:headEnd/>
            <a:tailEnd/>
          </a:ln>
        </p:spPr>
        <p:txBody>
          <a:bodyPr anchor="ctr"/>
          <a:lstStyle/>
          <a:p>
            <a:pPr>
              <a:lnSpc>
                <a:spcPct val="110000"/>
              </a:lnSpc>
            </a:pPr>
            <a:r>
              <a:rPr lang="en-US" sz="2000">
                <a:solidFill>
                  <a:srgbClr val="FFFFFF"/>
                </a:solidFill>
                <a:latin typeface="Arial" pitchFamily="34" charset="0"/>
              </a:rPr>
              <a:t>Increase water productivity in</a:t>
            </a:r>
          </a:p>
          <a:p>
            <a:pPr>
              <a:lnSpc>
                <a:spcPct val="110000"/>
              </a:lnSpc>
            </a:pPr>
            <a:r>
              <a:rPr lang="en-US" sz="2000">
                <a:solidFill>
                  <a:srgbClr val="FFFFFF"/>
                </a:solidFill>
                <a:latin typeface="Arial" pitchFamily="34" charset="0"/>
              </a:rPr>
              <a:t>rain-fed</a:t>
            </a:r>
          </a:p>
          <a:p>
            <a:pPr>
              <a:lnSpc>
                <a:spcPct val="110000"/>
              </a:lnSpc>
            </a:pPr>
            <a:r>
              <a:rPr lang="en-US" sz="2000">
                <a:solidFill>
                  <a:srgbClr val="FFFFFF"/>
                </a:solidFill>
                <a:latin typeface="Arial" pitchFamily="34" charset="0"/>
              </a:rPr>
              <a:t>agriculture</a:t>
            </a:r>
          </a:p>
        </p:txBody>
      </p:sp>
      <p:sp>
        <p:nvSpPr>
          <p:cNvPr id="60419" name="Rectangle 1027"/>
          <p:cNvSpPr>
            <a:spLocks noGrp="1" noChangeArrowheads="1"/>
          </p:cNvSpPr>
          <p:nvPr>
            <p:ph type="title" idx="4294967295"/>
          </p:nvPr>
        </p:nvSpPr>
        <p:spPr>
          <a:xfrm>
            <a:off x="0" y="0"/>
            <a:ext cx="7812088" cy="1143000"/>
          </a:xfrm>
        </p:spPr>
        <p:txBody>
          <a:bodyPr/>
          <a:lstStyle/>
          <a:p>
            <a:pPr>
              <a:defRPr/>
            </a:pPr>
            <a:r>
              <a:rPr lang="en-GB" sz="2600" b="0" dirty="0">
                <a:solidFill>
                  <a:schemeClr val="tx1"/>
                </a:solidFill>
                <a:latin typeface="+mn-lt"/>
                <a:ea typeface="+mj-ea"/>
                <a:cs typeface="+mj-cs"/>
              </a:rPr>
              <a:t>Make better use of ‘green water’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6" descr="http://thenaturaleye.files.wordpress.com/2010/05/pesticide-spraying.jpeg?w=490&amp;h=34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99363" name="Picture 8" descr="C:\Documents and Settings\Hoekstra\Mijn documenten\Arjen\Werk\4 IHE\NEW\lectures sus dev\Cunningham and Saigo 2003 p449.jpg"/>
          <p:cNvPicPr>
            <a:picLocks noChangeAspect="1" noChangeArrowheads="1"/>
          </p:cNvPicPr>
          <p:nvPr/>
        </p:nvPicPr>
        <p:blipFill>
          <a:blip r:embed="rId4"/>
          <a:srcRect/>
          <a:stretch>
            <a:fillRect/>
          </a:stretch>
        </p:blipFill>
        <p:spPr bwMode="auto">
          <a:xfrm>
            <a:off x="5940425" y="4365625"/>
            <a:ext cx="3035300" cy="2276475"/>
          </a:xfrm>
          <a:prstGeom prst="rect">
            <a:avLst/>
          </a:prstGeom>
          <a:noFill/>
          <a:ln w="9525">
            <a:noFill/>
            <a:miter lim="800000"/>
            <a:headEnd/>
            <a:tailEnd/>
          </a:ln>
        </p:spPr>
      </p:pic>
      <p:sp>
        <p:nvSpPr>
          <p:cNvPr id="399364" name="Rectangle 1027"/>
          <p:cNvSpPr>
            <a:spLocks noChangeArrowheads="1"/>
          </p:cNvSpPr>
          <p:nvPr/>
        </p:nvSpPr>
        <p:spPr bwMode="auto">
          <a:xfrm>
            <a:off x="0" y="0"/>
            <a:ext cx="9144000" cy="908050"/>
          </a:xfrm>
          <a:prstGeom prst="rect">
            <a:avLst/>
          </a:prstGeom>
          <a:noFill/>
          <a:ln w="9525">
            <a:noFill/>
            <a:miter lim="800000"/>
            <a:headEnd/>
            <a:tailEnd/>
          </a:ln>
        </p:spPr>
        <p:txBody>
          <a:bodyPr anchor="ctr"/>
          <a:lstStyle/>
          <a:p>
            <a:pPr algn="ctr"/>
            <a:r>
              <a:rPr lang="en-GB" sz="2600">
                <a:solidFill>
                  <a:srgbClr val="000000"/>
                </a:solidFill>
                <a:latin typeface="Arial" pitchFamily="34" charset="0"/>
              </a:rPr>
              <a:t>Grey water footprint </a:t>
            </a:r>
            <a:r>
              <a:rPr lang="en-GB" sz="2600">
                <a:solidFill>
                  <a:srgbClr val="000000"/>
                </a:solidFill>
                <a:latin typeface="Arial" pitchFamily="34" charset="0"/>
                <a:sym typeface="Symbol" pitchFamily="18" charset="2"/>
              </a:rPr>
              <a:t> </a:t>
            </a:r>
            <a:r>
              <a:rPr lang="en-GB" sz="2600">
                <a:solidFill>
                  <a:srgbClr val="000000"/>
                </a:solidFill>
                <a:latin typeface="Arial" pitchFamily="34" charset="0"/>
              </a:rPr>
              <a:t>zero</a:t>
            </a:r>
          </a:p>
        </p:txBody>
      </p:sp>
      <p:sp>
        <p:nvSpPr>
          <p:cNvPr id="399365" name="Rectangle 2"/>
          <p:cNvSpPr>
            <a:spLocks noChangeArrowheads="1"/>
          </p:cNvSpPr>
          <p:nvPr/>
        </p:nvSpPr>
        <p:spPr bwMode="auto">
          <a:xfrm>
            <a:off x="179388" y="6165850"/>
            <a:ext cx="3097212" cy="576263"/>
          </a:xfrm>
          <a:prstGeom prst="rect">
            <a:avLst/>
          </a:prstGeom>
          <a:noFill/>
          <a:ln w="9525">
            <a:noFill/>
            <a:miter lim="800000"/>
            <a:headEnd/>
            <a:tailEnd/>
          </a:ln>
        </p:spPr>
        <p:txBody>
          <a:bodyPr anchor="ctr"/>
          <a:lstStyle/>
          <a:p>
            <a:pPr algn="l">
              <a:lnSpc>
                <a:spcPct val="110000"/>
              </a:lnSpc>
            </a:pPr>
            <a:r>
              <a:rPr lang="en-US" sz="2000">
                <a:solidFill>
                  <a:srgbClr val="FFFFFF"/>
                </a:solidFill>
                <a:latin typeface="Arial" pitchFamily="34" charset="0"/>
              </a:rPr>
              <a:t>Towards organic farming</a:t>
            </a:r>
          </a:p>
        </p:txBody>
      </p:sp>
      <p:sp>
        <p:nvSpPr>
          <p:cNvPr id="399366" name="Rectangle 2"/>
          <p:cNvSpPr>
            <a:spLocks noChangeArrowheads="1"/>
          </p:cNvSpPr>
          <p:nvPr/>
        </p:nvSpPr>
        <p:spPr bwMode="auto">
          <a:xfrm>
            <a:off x="6156325" y="6092825"/>
            <a:ext cx="2808288" cy="576263"/>
          </a:xfrm>
          <a:prstGeom prst="rect">
            <a:avLst/>
          </a:prstGeom>
          <a:noFill/>
          <a:ln w="9525">
            <a:noFill/>
            <a:miter lim="800000"/>
            <a:headEnd/>
            <a:tailEnd/>
          </a:ln>
        </p:spPr>
        <p:txBody>
          <a:bodyPr anchor="ctr"/>
          <a:lstStyle/>
          <a:p>
            <a:pPr algn="l">
              <a:lnSpc>
                <a:spcPct val="110000"/>
              </a:lnSpc>
            </a:pPr>
            <a:r>
              <a:rPr lang="en-US" sz="2000">
                <a:solidFill>
                  <a:srgbClr val="FFFFFF"/>
                </a:solidFill>
                <a:latin typeface="Arial" pitchFamily="34" charset="0"/>
              </a:rPr>
              <a:t>Towards zero emission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37D60715-0688-490B-8085-D3BA2B3B7970}" type="slidenum">
              <a:rPr lang="en-US"/>
              <a:pPr/>
              <a:t>5</a:t>
            </a:fld>
            <a:endParaRPr lang="en-US"/>
          </a:p>
        </p:txBody>
      </p:sp>
      <p:sp>
        <p:nvSpPr>
          <p:cNvPr id="73730"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Basic Cycle</a:t>
            </a:r>
            <a:endParaRPr lang="de-CH"/>
          </a:p>
        </p:txBody>
      </p:sp>
      <p:pic>
        <p:nvPicPr>
          <p:cNvPr id="73760" name="Picture 32" descr="cycle_hydro_nb"/>
          <p:cNvPicPr>
            <a:picLocks noChangeAspect="1" noChangeArrowheads="1"/>
          </p:cNvPicPr>
          <p:nvPr/>
        </p:nvPicPr>
        <p:blipFill>
          <a:blip r:embed="rId2"/>
          <a:srcRect/>
          <a:stretch>
            <a:fillRect/>
          </a:stretch>
        </p:blipFill>
        <p:spPr bwMode="auto">
          <a:xfrm>
            <a:off x="323850" y="1412875"/>
            <a:ext cx="8640763" cy="475297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mtClean="0"/>
              <a:t>CYCLE </a:t>
            </a:r>
            <a:r>
              <a:rPr lang="en-US" dirty="0"/>
              <a:t>COMPONENTS - Related</a:t>
            </a:r>
          </a:p>
        </p:txBody>
      </p:sp>
      <p:pic>
        <p:nvPicPr>
          <p:cNvPr id="32772" name="Picture 4"/>
          <p:cNvPicPr>
            <a:picLocks noGrp="1" noChangeAspect="1" noChangeArrowheads="1"/>
          </p:cNvPicPr>
          <p:nvPr>
            <p:ph sz="half" idx="1"/>
          </p:nvPr>
        </p:nvPicPr>
        <p:blipFill>
          <a:blip r:embed="rId2"/>
          <a:stretch>
            <a:fillRect/>
          </a:stretch>
        </p:blipFill>
        <p:spPr>
          <a:xfrm>
            <a:off x="381000" y="914400"/>
            <a:ext cx="8153400" cy="4701418"/>
          </a:xfrm>
          <a:noFill/>
          <a:ln/>
        </p:spPr>
      </p:pic>
      <p:sp>
        <p:nvSpPr>
          <p:cNvPr id="32771" name="Rectangle 3"/>
          <p:cNvSpPr>
            <a:spLocks noGrp="1" noChangeArrowheads="1"/>
          </p:cNvSpPr>
          <p:nvPr>
            <p:ph type="body" sz="half" idx="2"/>
          </p:nvPr>
        </p:nvSpPr>
        <p:spPr>
          <a:xfrm>
            <a:off x="250825" y="5638800"/>
            <a:ext cx="8637588" cy="990600"/>
          </a:xfrm>
        </p:spPr>
        <p:txBody>
          <a:bodyPr>
            <a:normAutofit/>
          </a:bodyPr>
          <a:lstStyle/>
          <a:p>
            <a:pPr>
              <a:lnSpc>
                <a:spcPct val="90000"/>
              </a:lnSpc>
            </a:pPr>
            <a:r>
              <a:rPr lang="de-CH" sz="2800" dirty="0"/>
              <a:t>Groundwater</a:t>
            </a:r>
          </a:p>
          <a:p>
            <a:pPr lvl="1">
              <a:lnSpc>
                <a:spcPct val="90000"/>
              </a:lnSpc>
            </a:pPr>
            <a:r>
              <a:rPr lang="de-CH" sz="2400" dirty="0"/>
              <a:t>Contamination Issues</a:t>
            </a:r>
          </a:p>
        </p:txBody>
      </p:sp>
      <p:sp>
        <p:nvSpPr>
          <p:cNvPr id="6" name="Slide Number Placeholder 5"/>
          <p:cNvSpPr>
            <a:spLocks noGrp="1"/>
          </p:cNvSpPr>
          <p:nvPr>
            <p:ph type="sldNum" sz="quarter" idx="11"/>
          </p:nvPr>
        </p:nvSpPr>
        <p:spPr/>
        <p:txBody>
          <a:bodyPr/>
          <a:lstStyle/>
          <a:p>
            <a:fld id="{2CC1A0DF-29CC-4A48-9FBF-81004D0B9708}" type="slidenum">
              <a:rPr lang="en-US"/>
              <a:pPr/>
              <a:t>6</a:t>
            </a:fld>
            <a:endParaRPr lang="en-US"/>
          </a:p>
        </p:txBody>
      </p:sp>
      <p:sp>
        <p:nvSpPr>
          <p:cNvPr id="32773" name="Oval 5"/>
          <p:cNvSpPr>
            <a:spLocks noChangeArrowheads="1"/>
          </p:cNvSpPr>
          <p:nvPr/>
        </p:nvSpPr>
        <p:spPr bwMode="auto">
          <a:xfrm>
            <a:off x="250825" y="2565400"/>
            <a:ext cx="2808288" cy="2159000"/>
          </a:xfrm>
          <a:prstGeom prst="ellipse">
            <a:avLst/>
          </a:prstGeom>
          <a:noFill/>
          <a:ln w="9525" algn="ctr">
            <a:solidFill>
              <a:srgbClr val="FF3300"/>
            </a:solidFill>
            <a:round/>
            <a:headEnd/>
            <a:tailEnd/>
          </a:ln>
          <a:effectLst/>
        </p:spPr>
        <p:txBody>
          <a:bodyPr wrap="none" lIns="36000" tIns="36000" rIns="36000" bIns="36000"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2"/>
          </p:nvPr>
        </p:nvSpPr>
        <p:spPr/>
        <p:txBody>
          <a:bodyPr/>
          <a:lstStyle/>
          <a:p>
            <a:fld id="{7272F5A2-4ACD-4E5D-AF2E-D0BEBD2D3700}" type="slidenum">
              <a:rPr lang="en-US"/>
              <a:pPr/>
              <a:t>7</a:t>
            </a:fld>
            <a:endParaRPr lang="en-US"/>
          </a:p>
        </p:txBody>
      </p:sp>
      <p:sp>
        <p:nvSpPr>
          <p:cNvPr id="75778"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sz="3200" b="1">
                <a:solidFill>
                  <a:schemeClr val="tx1"/>
                </a:solidFill>
              </a:rPr>
              <a:t>SW/GW relations  - Humid vs Arid Zones</a:t>
            </a:r>
            <a:endParaRPr lang="de-CH" sz="3200"/>
          </a:p>
        </p:txBody>
      </p:sp>
      <p:sp>
        <p:nvSpPr>
          <p:cNvPr id="75779" name="Rectangle 3"/>
          <p:cNvSpPr>
            <a:spLocks noChangeArrowheads="1"/>
          </p:cNvSpPr>
          <p:nvPr/>
        </p:nvSpPr>
        <p:spPr bwMode="auto">
          <a:xfrm>
            <a:off x="0" y="2303463"/>
            <a:ext cx="9144000" cy="0"/>
          </a:xfrm>
          <a:prstGeom prst="rect">
            <a:avLst/>
          </a:prstGeom>
          <a:noFill/>
          <a:ln w="9525" algn="ctr">
            <a:noFill/>
            <a:miter lim="800000"/>
            <a:headEnd/>
            <a:tailEnd/>
          </a:ln>
          <a:effectLst/>
        </p:spPr>
        <p:txBody>
          <a:bodyPr wrap="none" lIns="36000" tIns="36000" rIns="36000" bIns="36000" anchor="ctr">
            <a:spAutoFit/>
          </a:bodyPr>
          <a:lstStyle/>
          <a:p>
            <a:pPr algn="l">
              <a:tabLst>
                <a:tab pos="457200" algn="r"/>
                <a:tab pos="2879725" algn="ctr"/>
                <a:tab pos="5761038" algn="r"/>
              </a:tabLst>
            </a:pPr>
            <a:endParaRPr lang="en-GB" sz="1800">
              <a:solidFill>
                <a:schemeClr val="tx1"/>
              </a:solidFill>
            </a:endParaRPr>
          </a:p>
        </p:txBody>
      </p:sp>
      <p:sp>
        <p:nvSpPr>
          <p:cNvPr id="75837" name="Rectangle 61"/>
          <p:cNvSpPr>
            <a:spLocks noChangeArrowheads="1"/>
          </p:cNvSpPr>
          <p:nvPr/>
        </p:nvSpPr>
        <p:spPr bwMode="auto">
          <a:xfrm>
            <a:off x="0" y="2009775"/>
            <a:ext cx="9144000" cy="0"/>
          </a:xfrm>
          <a:prstGeom prst="rect">
            <a:avLst/>
          </a:prstGeom>
          <a:noFill/>
          <a:ln w="9525" algn="ctr">
            <a:noFill/>
            <a:miter lim="800000"/>
            <a:headEnd/>
            <a:tailEnd/>
          </a:ln>
          <a:effectLst/>
        </p:spPr>
        <p:txBody>
          <a:bodyPr wrap="none" lIns="36000" tIns="36000" rIns="36000" bIns="36000" anchor="ctr">
            <a:spAutoFit/>
          </a:bodyPr>
          <a:lstStyle/>
          <a:p>
            <a:endParaRPr lang="en-US"/>
          </a:p>
        </p:txBody>
      </p:sp>
      <p:grpSp>
        <p:nvGrpSpPr>
          <p:cNvPr id="2" name="Group 66"/>
          <p:cNvGrpSpPr>
            <a:grpSpLocks/>
          </p:cNvGrpSpPr>
          <p:nvPr/>
        </p:nvGrpSpPr>
        <p:grpSpPr bwMode="auto">
          <a:xfrm>
            <a:off x="395288" y="1206500"/>
            <a:ext cx="4032250" cy="4310063"/>
            <a:chOff x="249" y="760"/>
            <a:chExt cx="2540" cy="2715"/>
          </a:xfrm>
        </p:grpSpPr>
        <p:pic>
          <p:nvPicPr>
            <p:cNvPr id="75836" name="Picture 60" descr="river1"/>
            <p:cNvPicPr>
              <a:picLocks noChangeAspect="1" noChangeArrowheads="1"/>
            </p:cNvPicPr>
            <p:nvPr/>
          </p:nvPicPr>
          <p:blipFill>
            <a:blip r:embed="rId2"/>
            <a:srcRect/>
            <a:stretch>
              <a:fillRect/>
            </a:stretch>
          </p:blipFill>
          <p:spPr bwMode="auto">
            <a:xfrm>
              <a:off x="249" y="760"/>
              <a:ext cx="2540" cy="1693"/>
            </a:xfrm>
            <a:prstGeom prst="rect">
              <a:avLst/>
            </a:prstGeom>
            <a:noFill/>
          </p:spPr>
        </p:pic>
        <p:sp>
          <p:nvSpPr>
            <p:cNvPr id="75838" name="Rectangle 62"/>
            <p:cNvSpPr>
              <a:spLocks noChangeArrowheads="1"/>
            </p:cNvSpPr>
            <p:nvPr/>
          </p:nvSpPr>
          <p:spPr bwMode="auto">
            <a:xfrm>
              <a:off x="446" y="2564"/>
              <a:ext cx="2253" cy="911"/>
            </a:xfrm>
            <a:prstGeom prst="rect">
              <a:avLst/>
            </a:prstGeom>
            <a:noFill/>
            <a:ln w="9525" algn="ctr">
              <a:noFill/>
              <a:miter lim="800000"/>
              <a:headEnd/>
              <a:tailEnd/>
            </a:ln>
            <a:effectLst/>
          </p:spPr>
          <p:txBody>
            <a:bodyPr lIns="36000" tIns="36000" rIns="36000" bIns="36000" anchor="ctr">
              <a:spAutoFit/>
            </a:bodyPr>
            <a:lstStyle/>
            <a:p>
              <a:pPr>
                <a:tabLst>
                  <a:tab pos="457200" algn="r"/>
                  <a:tab pos="2879725" algn="ctr"/>
                  <a:tab pos="5761038" algn="r"/>
                </a:tabLst>
              </a:pPr>
              <a:r>
                <a:rPr lang="en-GB" sz="1800">
                  <a:solidFill>
                    <a:schemeClr val="tx1"/>
                  </a:solidFill>
                  <a:cs typeface="Times New Roman" pitchFamily="18" charset="0"/>
                </a:rPr>
                <a:t>A. Cross section of a gaining stream, which is typical of humid regions,</a:t>
              </a:r>
              <a:endParaRPr lang="en-US" sz="1800">
                <a:solidFill>
                  <a:schemeClr val="tx1"/>
                </a:solidFill>
              </a:endParaRPr>
            </a:p>
            <a:p>
              <a:pPr eaLnBrk="0" hangingPunct="0">
                <a:tabLst>
                  <a:tab pos="457200" algn="r"/>
                  <a:tab pos="2879725" algn="ctr"/>
                  <a:tab pos="5761038" algn="r"/>
                </a:tabLst>
              </a:pPr>
              <a:r>
                <a:rPr lang="en-GB" sz="1800">
                  <a:solidFill>
                    <a:schemeClr val="tx1"/>
                  </a:solidFill>
                  <a:cs typeface="Times New Roman" pitchFamily="18" charset="0"/>
                </a:rPr>
                <a:t>where groundwater recharges streams</a:t>
              </a:r>
              <a:endParaRPr lang="en-GB" sz="1800">
                <a:solidFill>
                  <a:schemeClr val="tx1"/>
                </a:solidFill>
              </a:endParaRPr>
            </a:p>
          </p:txBody>
        </p:sp>
      </p:grpSp>
      <p:sp>
        <p:nvSpPr>
          <p:cNvPr id="75840" name="Rectangle 64"/>
          <p:cNvSpPr>
            <a:spLocks noChangeArrowheads="1"/>
          </p:cNvSpPr>
          <p:nvPr/>
        </p:nvSpPr>
        <p:spPr bwMode="auto">
          <a:xfrm>
            <a:off x="0" y="2200275"/>
            <a:ext cx="9144000" cy="0"/>
          </a:xfrm>
          <a:prstGeom prst="rect">
            <a:avLst/>
          </a:prstGeom>
          <a:noFill/>
          <a:ln w="9525" algn="ctr">
            <a:noFill/>
            <a:miter lim="800000"/>
            <a:headEnd/>
            <a:tailEnd/>
          </a:ln>
          <a:effectLst/>
        </p:spPr>
        <p:txBody>
          <a:bodyPr wrap="none" lIns="36000" tIns="36000" rIns="36000" bIns="36000" anchor="ctr">
            <a:spAutoFit/>
          </a:bodyPr>
          <a:lstStyle/>
          <a:p>
            <a:endParaRPr lang="en-US"/>
          </a:p>
        </p:txBody>
      </p:sp>
      <p:pic>
        <p:nvPicPr>
          <p:cNvPr id="75839" name="Picture 63" descr="river3"/>
          <p:cNvPicPr>
            <a:picLocks noChangeAspect="1" noChangeArrowheads="1"/>
          </p:cNvPicPr>
          <p:nvPr/>
        </p:nvPicPr>
        <p:blipFill>
          <a:blip r:embed="rId3"/>
          <a:srcRect/>
          <a:stretch>
            <a:fillRect/>
          </a:stretch>
        </p:blipFill>
        <p:spPr bwMode="auto">
          <a:xfrm>
            <a:off x="4643438" y="1557338"/>
            <a:ext cx="4105275" cy="2301875"/>
          </a:xfrm>
          <a:prstGeom prst="rect">
            <a:avLst/>
          </a:prstGeom>
          <a:noFill/>
        </p:spPr>
      </p:pic>
      <p:sp>
        <p:nvSpPr>
          <p:cNvPr id="75841" name="Rectangle 65"/>
          <p:cNvSpPr>
            <a:spLocks noChangeArrowheads="1"/>
          </p:cNvSpPr>
          <p:nvPr/>
        </p:nvSpPr>
        <p:spPr bwMode="auto">
          <a:xfrm>
            <a:off x="4930775" y="4213225"/>
            <a:ext cx="3673475" cy="1171575"/>
          </a:xfrm>
          <a:prstGeom prst="rect">
            <a:avLst/>
          </a:prstGeom>
          <a:noFill/>
          <a:ln w="9525" algn="ctr">
            <a:noFill/>
            <a:miter lim="800000"/>
            <a:headEnd/>
            <a:tailEnd/>
          </a:ln>
          <a:effectLst/>
        </p:spPr>
        <p:txBody>
          <a:bodyPr lIns="36000" tIns="36000" rIns="36000" bIns="36000" anchor="ctr">
            <a:spAutoFit/>
          </a:bodyPr>
          <a:lstStyle/>
          <a:p>
            <a:pPr>
              <a:tabLst>
                <a:tab pos="457200" algn="r"/>
                <a:tab pos="2879725" algn="ctr"/>
                <a:tab pos="5761038" algn="r"/>
              </a:tabLst>
            </a:pPr>
            <a:r>
              <a:rPr lang="en-GB" sz="1800">
                <a:solidFill>
                  <a:schemeClr val="tx1"/>
                </a:solidFill>
                <a:cs typeface="Times New Roman" pitchFamily="18" charset="0"/>
              </a:rPr>
              <a:t>B. Cross section of a losing stream, which is typical of arid regions,</a:t>
            </a:r>
            <a:endParaRPr lang="en-US" sz="1800">
              <a:solidFill>
                <a:schemeClr val="tx1"/>
              </a:solidFill>
            </a:endParaRPr>
          </a:p>
          <a:p>
            <a:pPr eaLnBrk="0" hangingPunct="0">
              <a:tabLst>
                <a:tab pos="457200" algn="r"/>
                <a:tab pos="2879725" algn="ctr"/>
                <a:tab pos="5761038" algn="r"/>
              </a:tabLst>
            </a:pPr>
            <a:r>
              <a:rPr lang="en-GB" sz="1800">
                <a:solidFill>
                  <a:schemeClr val="tx1"/>
                </a:solidFill>
                <a:cs typeface="Times New Roman" pitchFamily="18" charset="0"/>
              </a:rPr>
              <a:t>where streams can recharge groundwater</a:t>
            </a:r>
            <a:endParaRPr lang="en-GB" sz="18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lide Number Placeholder 2"/>
          <p:cNvSpPr>
            <a:spLocks noGrp="1"/>
          </p:cNvSpPr>
          <p:nvPr>
            <p:ph type="sldNum" sz="quarter" idx="12"/>
          </p:nvPr>
        </p:nvSpPr>
        <p:spPr/>
        <p:txBody>
          <a:bodyPr/>
          <a:lstStyle/>
          <a:p>
            <a:fld id="{286F0AF5-302C-4102-BEB4-86D3979B375D}" type="slidenum">
              <a:rPr lang="en-US"/>
              <a:pPr/>
              <a:t>8</a:t>
            </a:fld>
            <a:endParaRPr lang="en-US"/>
          </a:p>
        </p:txBody>
      </p:sp>
      <p:sp>
        <p:nvSpPr>
          <p:cNvPr id="74754" name="Rectangle 2"/>
          <p:cNvSpPr>
            <a:spLocks noChangeArrowheads="1"/>
          </p:cNvSpPr>
          <p:nvPr/>
        </p:nvSpPr>
        <p:spPr bwMode="auto">
          <a:xfrm>
            <a:off x="250825" y="179388"/>
            <a:ext cx="8637588" cy="431800"/>
          </a:xfrm>
          <a:prstGeom prst="rect">
            <a:avLst/>
          </a:prstGeom>
          <a:noFill/>
          <a:ln w="9525">
            <a:noFill/>
            <a:miter lim="800000"/>
            <a:headEnd/>
            <a:tailEnd/>
          </a:ln>
          <a:effectLst/>
        </p:spPr>
        <p:txBody>
          <a:bodyPr wrap="none" lIns="36000" tIns="36000" rIns="36000" bIns="36000" anchor="ctr"/>
          <a:lstStyle/>
          <a:p>
            <a:pPr eaLnBrk="0" hangingPunct="0"/>
            <a:r>
              <a:rPr lang="es-ES_tradnl" b="1">
                <a:solidFill>
                  <a:schemeClr val="tx1"/>
                </a:solidFill>
              </a:rPr>
              <a:t>Basic Cycle</a:t>
            </a:r>
            <a:endParaRPr lang="de-CH"/>
          </a:p>
        </p:txBody>
      </p:sp>
      <p:sp>
        <p:nvSpPr>
          <p:cNvPr id="74756" name="Rectangle 4"/>
          <p:cNvSpPr>
            <a:spLocks noChangeArrowheads="1"/>
          </p:cNvSpPr>
          <p:nvPr/>
        </p:nvSpPr>
        <p:spPr bwMode="auto">
          <a:xfrm>
            <a:off x="0" y="2303463"/>
            <a:ext cx="9144000" cy="0"/>
          </a:xfrm>
          <a:prstGeom prst="rect">
            <a:avLst/>
          </a:prstGeom>
          <a:noFill/>
          <a:ln w="9525" algn="ctr">
            <a:noFill/>
            <a:miter lim="800000"/>
            <a:headEnd/>
            <a:tailEnd/>
          </a:ln>
          <a:effectLst/>
        </p:spPr>
        <p:txBody>
          <a:bodyPr wrap="none" lIns="36000" tIns="36000" rIns="36000" bIns="36000" anchor="ctr">
            <a:spAutoFit/>
          </a:bodyPr>
          <a:lstStyle/>
          <a:p>
            <a:pPr algn="l">
              <a:tabLst>
                <a:tab pos="457200" algn="r"/>
                <a:tab pos="2879725" algn="ctr"/>
                <a:tab pos="5761038" algn="r"/>
              </a:tabLst>
            </a:pPr>
            <a:endParaRPr lang="en-GB" sz="1800">
              <a:solidFill>
                <a:schemeClr val="tx1"/>
              </a:solidFill>
            </a:endParaRPr>
          </a:p>
        </p:txBody>
      </p:sp>
      <p:graphicFrame>
        <p:nvGraphicFramePr>
          <p:cNvPr id="75022" name="Group 270"/>
          <p:cNvGraphicFramePr>
            <a:graphicFrameLocks noGrp="1"/>
          </p:cNvGraphicFramePr>
          <p:nvPr/>
        </p:nvGraphicFramePr>
        <p:xfrm>
          <a:off x="539750" y="1484313"/>
          <a:ext cx="7777163" cy="3554342"/>
        </p:xfrm>
        <a:graphic>
          <a:graphicData uri="http://schemas.openxmlformats.org/drawingml/2006/table">
            <a:tbl>
              <a:tblPr/>
              <a:tblGrid>
                <a:gridCol w="2101850"/>
                <a:gridCol w="657225"/>
                <a:gridCol w="1274763"/>
                <a:gridCol w="655637"/>
                <a:gridCol w="1250950"/>
                <a:gridCol w="657225"/>
                <a:gridCol w="1179513"/>
              </a:tblGrid>
              <a:tr h="5953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Temperate climate</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Semi-arid climate</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800" b="1" i="0" u="none" strike="noStrike" cap="none" normalizeH="0" baseline="0" smtClean="0">
                          <a:ln>
                            <a:noFill/>
                          </a:ln>
                          <a:solidFill>
                            <a:schemeClr val="tx1"/>
                          </a:solidFill>
                          <a:effectLst/>
                          <a:latin typeface="Arial" charset="0"/>
                          <a:ea typeface="Times New Roman" pitchFamily="18" charset="0"/>
                          <a:cs typeface="Arial" charset="0"/>
                        </a:rPr>
                        <a:t>Arid climate</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524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Total precipitation</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500 - 1500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200 - 500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0 - 200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Real evapotranspiration</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33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165 - 495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50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100 - 250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70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0 - 140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Groundwater recharge</a:t>
                      </a:r>
                      <a:endParaRPr kumimoji="0" lang="en-GB" sz="1800" b="1"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 33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165 - 495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 20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40 - 100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0 - 2</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Surface runoff</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33</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165 - 495</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30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60 - 150</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 29</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879725" algn="ctr"/>
                          <a:tab pos="5761038" algn="r"/>
                        </a:tabLst>
                      </a:pPr>
                      <a:r>
                        <a:rPr kumimoji="0" lang="en-GB" sz="1200" b="0" i="0" u="none" strike="noStrike" cap="none" normalizeH="0" baseline="0" smtClean="0">
                          <a:ln>
                            <a:noFill/>
                          </a:ln>
                          <a:solidFill>
                            <a:schemeClr val="tx1"/>
                          </a:solidFill>
                          <a:effectLst/>
                          <a:latin typeface="Arial" charset="0"/>
                          <a:ea typeface="Times New Roman" pitchFamily="18" charset="0"/>
                          <a:cs typeface="Arial" charset="0"/>
                        </a:rPr>
                        <a:t>0 - 58</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5018" name="Rectangle 266"/>
          <p:cNvSpPr>
            <a:spLocks noChangeArrowheads="1"/>
          </p:cNvSpPr>
          <p:nvPr/>
        </p:nvSpPr>
        <p:spPr bwMode="auto">
          <a:xfrm>
            <a:off x="2916238" y="5229225"/>
            <a:ext cx="3041650" cy="255588"/>
          </a:xfrm>
          <a:prstGeom prst="rect">
            <a:avLst/>
          </a:prstGeom>
          <a:noFill/>
          <a:ln w="9525" algn="ctr">
            <a:noFill/>
            <a:miter lim="800000"/>
            <a:headEnd/>
            <a:tailEnd/>
          </a:ln>
          <a:effectLst/>
        </p:spPr>
        <p:txBody>
          <a:bodyPr wrap="none" lIns="36000" tIns="36000" rIns="36000" bIns="36000" anchor="ctr">
            <a:spAutoFit/>
          </a:bodyPr>
          <a:lstStyle/>
          <a:p>
            <a:pPr>
              <a:tabLst>
                <a:tab pos="457200" algn="r"/>
                <a:tab pos="2879725" algn="ctr"/>
                <a:tab pos="5761038" algn="r"/>
              </a:tabLst>
            </a:pPr>
            <a:r>
              <a:rPr lang="en-GB" sz="1200" b="1" i="1">
                <a:solidFill>
                  <a:schemeClr val="tx1"/>
                </a:solidFill>
                <a:cs typeface="Times New Roman" pitchFamily="18" charset="0"/>
              </a:rPr>
              <a:t>Approximate annual hydrological budget</a:t>
            </a:r>
            <a:endParaRPr lang="en-GB" sz="180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e-CH"/>
              <a:t>1. Cycle Component Concepts</a:t>
            </a:r>
          </a:p>
        </p:txBody>
      </p:sp>
      <p:sp>
        <p:nvSpPr>
          <p:cNvPr id="68611" name="Rectangle 3"/>
          <p:cNvSpPr>
            <a:spLocks noGrp="1" noChangeArrowheads="1"/>
          </p:cNvSpPr>
          <p:nvPr>
            <p:ph idx="1"/>
          </p:nvPr>
        </p:nvSpPr>
        <p:spPr/>
        <p:txBody>
          <a:bodyPr>
            <a:normAutofit/>
          </a:bodyPr>
          <a:lstStyle/>
          <a:p>
            <a:pPr marL="609600" indent="-609600">
              <a:buFontTx/>
              <a:buNone/>
            </a:pPr>
            <a:r>
              <a:rPr lang="de-CH" dirty="0">
                <a:solidFill>
                  <a:schemeClr val="bg2">
                    <a:lumMod val="50000"/>
                  </a:schemeClr>
                </a:solidFill>
              </a:rPr>
              <a:t>Standard Concepts </a:t>
            </a:r>
            <a:r>
              <a:rPr lang="de-CH" sz="2000" dirty="0">
                <a:solidFill>
                  <a:schemeClr val="bg2">
                    <a:lumMod val="50000"/>
                  </a:schemeClr>
                </a:solidFill>
              </a:rPr>
              <a:t>(Physical)</a:t>
            </a:r>
          </a:p>
          <a:p>
            <a:pPr marL="990600" lvl="1" indent="-533400"/>
            <a:r>
              <a:rPr lang="de-CH" dirty="0">
                <a:solidFill>
                  <a:schemeClr val="bg2">
                    <a:lumMod val="50000"/>
                  </a:schemeClr>
                </a:solidFill>
              </a:rPr>
              <a:t>Precipitation</a:t>
            </a:r>
          </a:p>
          <a:p>
            <a:pPr marL="990600" lvl="1" indent="-533400"/>
            <a:r>
              <a:rPr lang="de-CH" dirty="0">
                <a:solidFill>
                  <a:schemeClr val="bg2">
                    <a:lumMod val="50000"/>
                  </a:schemeClr>
                </a:solidFill>
              </a:rPr>
              <a:t>Evaporation/Evapotranspitation</a:t>
            </a:r>
          </a:p>
          <a:p>
            <a:pPr marL="990600" lvl="1" indent="-533400"/>
            <a:r>
              <a:rPr lang="de-CH" dirty="0">
                <a:solidFill>
                  <a:schemeClr val="bg2">
                    <a:lumMod val="50000"/>
                  </a:schemeClr>
                </a:solidFill>
              </a:rPr>
              <a:t>Surface Water</a:t>
            </a:r>
          </a:p>
          <a:p>
            <a:pPr marL="990600" lvl="1" indent="-533400"/>
            <a:r>
              <a:rPr lang="de-CH" dirty="0">
                <a:solidFill>
                  <a:schemeClr val="bg2">
                    <a:lumMod val="50000"/>
                  </a:schemeClr>
                </a:solidFill>
              </a:rPr>
              <a:t>Groundwater</a:t>
            </a:r>
          </a:p>
          <a:p>
            <a:pPr marL="990600" lvl="1" indent="-533400">
              <a:buFontTx/>
              <a:buNone/>
            </a:pPr>
            <a:endParaRPr lang="de-CH" dirty="0">
              <a:solidFill>
                <a:srgbClr val="DDDDDD"/>
              </a:solidFill>
            </a:endParaRPr>
          </a:p>
          <a:p>
            <a:pPr marL="609600" indent="-609600">
              <a:buFontTx/>
              <a:buNone/>
            </a:pPr>
            <a:r>
              <a:rPr lang="de-CH" dirty="0"/>
              <a:t>Ecosystem &amp; Use Related </a:t>
            </a:r>
            <a:r>
              <a:rPr lang="de-CH" sz="2000" dirty="0"/>
              <a:t>(Basin/Watershed Perspective)</a:t>
            </a:r>
          </a:p>
          <a:p>
            <a:pPr marL="990600" lvl="1" indent="-533400"/>
            <a:r>
              <a:rPr lang="de-CH" dirty="0"/>
              <a:t>Green water </a:t>
            </a:r>
            <a:r>
              <a:rPr lang="de-CH" sz="1600" dirty="0"/>
              <a:t>(Terrestrial ecosystems, Crops, Wetlands)</a:t>
            </a:r>
          </a:p>
          <a:p>
            <a:pPr marL="990600" lvl="1" indent="-533400"/>
            <a:r>
              <a:rPr lang="de-CH" dirty="0"/>
              <a:t>Blue water </a:t>
            </a:r>
            <a:r>
              <a:rPr lang="de-CH" sz="1400" dirty="0"/>
              <a:t>(</a:t>
            </a:r>
            <a:r>
              <a:rPr lang="de-CH" sz="1600" dirty="0"/>
              <a:t>Throughflow, Consumptive use &amp; return flow</a:t>
            </a:r>
            <a:r>
              <a:rPr lang="de-CH" sz="1400" dirty="0"/>
              <a:t>)</a:t>
            </a:r>
          </a:p>
        </p:txBody>
      </p:sp>
      <p:sp>
        <p:nvSpPr>
          <p:cNvPr id="4" name="Slide Number Placeholder 4"/>
          <p:cNvSpPr>
            <a:spLocks noGrp="1"/>
          </p:cNvSpPr>
          <p:nvPr>
            <p:ph type="sldNum" sz="quarter" idx="12"/>
          </p:nvPr>
        </p:nvSpPr>
        <p:spPr/>
        <p:txBody>
          <a:bodyPr/>
          <a:lstStyle/>
          <a:p>
            <a:fld id="{3D2C8E07-616D-4CCC-A04A-D9C0D1AA9C7C}" type="slidenum">
              <a:rPr lang="en-US"/>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TotalTime>
  <Words>3106</Words>
  <Application>Microsoft Office PowerPoint</Application>
  <PresentationFormat>On-screen Show (4:3)</PresentationFormat>
  <Paragraphs>408</Paragraphs>
  <Slides>45</Slides>
  <Notes>33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BIOGEO CHEMICAL CYCLES</vt:lpstr>
      <vt:lpstr>1. Cycle Component Concepts</vt:lpstr>
      <vt:lpstr>Slide 3</vt:lpstr>
      <vt:lpstr>Slide 4</vt:lpstr>
      <vt:lpstr>Slide 5</vt:lpstr>
      <vt:lpstr>CYCLE COMPONENTS - Related</vt:lpstr>
      <vt:lpstr>Slide 7</vt:lpstr>
      <vt:lpstr>Slide 8</vt:lpstr>
      <vt:lpstr>1. Cycle Component Concepts</vt:lpstr>
      <vt:lpstr>Blue &amp; Green Water - perspective</vt:lpstr>
      <vt:lpstr>Blue &amp; Green Water – Pathways</vt:lpstr>
      <vt:lpstr>Slide 12</vt:lpstr>
      <vt:lpstr>WHAT ARE OTHER COMPONENTS IN THE CYCLE TODAY?</vt:lpstr>
      <vt:lpstr>Slide 14</vt:lpstr>
      <vt:lpstr>Ground Water</vt:lpstr>
      <vt:lpstr>  Watersheds – boundaries and divides ?</vt:lpstr>
      <vt:lpstr>3.  Ground Water Comments</vt:lpstr>
      <vt:lpstr>Alternatives:  Re-use &amp; conservation</vt:lpstr>
      <vt:lpstr>Overview  - Freshwater scarcity &amp; pollution  - The water footprint of products - National water footprint accounting - The water footprint of a business  - WF sustainability assessment - Response: reducing water footprints  - Water Footprint Network  </vt:lpstr>
      <vt:lpstr>Freshwater scarcity and pollution</vt:lpstr>
      <vt:lpstr>Signs of global water scarcity</vt:lpstr>
      <vt:lpstr>Signs of global water scarcity</vt:lpstr>
      <vt:lpstr>                Signs of global water pollution</vt:lpstr>
      <vt:lpstr>                Signs of global water pollution</vt:lpstr>
      <vt:lpstr>The water footprint of a product</vt:lpstr>
      <vt:lpstr>Slide 26</vt:lpstr>
      <vt:lpstr>Slide 27</vt:lpstr>
      <vt:lpstr>Slide 28</vt:lpstr>
      <vt:lpstr>Crop water use</vt:lpstr>
      <vt:lpstr>Irrigation requirement</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Make better use of ‘green water’</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6</cp:revision>
  <dcterms:created xsi:type="dcterms:W3CDTF">2006-08-16T00:00:00Z</dcterms:created>
  <dcterms:modified xsi:type="dcterms:W3CDTF">2018-03-01T05:38:47Z</dcterms:modified>
</cp:coreProperties>
</file>